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ED81A9-3CC4-4792-8C86-D72E81BE63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5C12809-2D5B-4493-BB48-3D56DB601A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1E3C2A-A35C-4258-AE41-18E905401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x-none" smtClean="0"/>
              <a:t>31.08.2023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0D8FD4-DD15-4003-869C-0A7BC51E19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480667A-A12F-4092-9AB9-34BE5BA63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66607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41B391-4EBD-4D3E-A93E-7D388F86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8E0959-FB1D-4C83-B0C6-1490E527EF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6800242-AA95-40B4-A28E-D74EB7553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x-none" smtClean="0"/>
              <a:t>31.08.2023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959799-4025-4F8C-930A-633FBE59B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56D81F-ECCE-4150-BFE2-AB9E9A3B3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3018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B13831B-0C04-406A-AD61-9F98B6CC28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F9F744E-1365-4986-80E3-EC8F463C7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462497-5F07-46EC-BC57-C09887B03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x-none" smtClean="0"/>
              <a:t>31.08.2023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56E1BA-8BAD-43C1-8A74-BBCAE3734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BA4769-B7A8-4D35-9513-435C61862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65890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52EFE2-0E87-4587-B028-4B3F41A3B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7765C2-EAF9-4204-80A6-4EB57ACED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2873D5B-F3D0-40A3-AC43-E3626182F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x-none" smtClean="0"/>
              <a:t>31.08.2023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5D9A83-F7AF-46DA-8ECA-ED9FC49FE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112CCB7-E604-48FC-B1A7-1D5CDABAF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502344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010D54-7CB1-4D87-A8D2-45F33F4AF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550320E-8AE1-4073-A29B-675826F5E5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059419-B516-4245-9053-D275808E5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x-none" smtClean="0"/>
              <a:t>31.08.2023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55639B-D81D-47B7-8031-1A5E3DC5D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B75F9BA-EFBA-4FCF-AB3B-338383664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7601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B78EB4-8BD0-4017-9679-0BDCEEACD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D7DE05-33E3-4B3D-A65A-C4F741F443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38A0EC7-336A-4218-A79C-79C97811E6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2C54F9-A994-4A99-819C-11005050C7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x-none" smtClean="0"/>
              <a:t>31.08.2023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7168D55-480A-4960-AA77-871E958A3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905A638-34F4-4015-8A4A-57905C723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1848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4AD7DD-D340-4D8B-8DB0-C8E9E8F59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0599FB5-EFE2-4AA8-8D65-E7610C480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D05922D-54E9-4C3F-A435-29D3912484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A4324C9-1368-4F17-BEC0-D2DFE08B4A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E218344-B85C-4D68-89D4-64B8BA4787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DBD51D7-ADDC-4909-AE3D-94AB4EEA8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x-none" smtClean="0"/>
              <a:t>31.08.2023</a:t>
            </a:fld>
            <a:endParaRPr lang="x-non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A7A0721-422B-4EC8-AFA8-A4FD0A756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5BC26E9-4EFA-4DC6-A3DA-8A9FBDA0C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21031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C0D8FE-A789-41FB-B8C2-18E391068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B28ABEC-BF66-4E84-B760-BA9099FEB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x-none" smtClean="0"/>
              <a:t>31.08.2023</a:t>
            </a:fld>
            <a:endParaRPr lang="x-non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EA3BB8C-68E7-446E-B9D2-93CD752FF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3FF0BE5-FED5-4EF8-9965-B31351A94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0599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38F8377-2074-4D0F-AC66-CD2805ED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x-none" smtClean="0"/>
              <a:t>31.08.2023</a:t>
            </a:fld>
            <a:endParaRPr lang="x-non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84446D4-D601-420D-A49C-4B7773810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7F09BD0-6997-48D9-B494-B1EC05A21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0547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13C58E-D191-4963-8016-A5CA5552F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64BFCB-08F5-4E67-9488-88EFA4CF9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E0E980A-FB61-4282-9F29-F2CA227AF7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5F0202B-CF64-428B-9D53-B141DC624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x-none" smtClean="0"/>
              <a:t>31.08.2023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3383083-6C9C-414B-A427-7BA2BCCE8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E9F228B-2512-45F2-AEB6-62080AFDC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55586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CD2CF6-C7A5-4934-B439-4819AE5BF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173E56E-8D2E-44C0-9796-75D54938D0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65051B0-11EA-4BD9-B547-E97029626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B16C252-F2B2-4F69-ADFD-1EC35E2C5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B66D-D8C2-41D5-BF86-93A15BCC5821}" type="datetimeFigureOut">
              <a:rPr lang="x-none" smtClean="0"/>
              <a:t>31.08.2023</a:t>
            </a:fld>
            <a:endParaRPr lang="x-non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02BFFD-F851-4FFE-83E9-F92ED6F2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DE28930-DA66-422E-95EA-6B883C303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B697C-E7A2-4969-BF54-04FB543D3C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246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ADF9EC-0E2F-48ED-BF74-78DEDFA77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x-non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308B0EE-C1F8-455D-809C-BF8B9DF1F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6E9894-F660-400E-8E53-EC12AAD61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CB66D-D8C2-41D5-BF86-93A15BCC5821}" type="datetimeFigureOut">
              <a:rPr lang="x-none" smtClean="0"/>
              <a:t>31.08.2023</a:t>
            </a:fld>
            <a:endParaRPr lang="x-non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08C0E9-D89C-48E5-9DBF-3AE496D8BE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B002E9E-0D9F-4FF9-9CD0-7B31A53A19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B697C-E7A2-4969-BF54-04FB543D3C3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7034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brovkokonstantin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hyperlink" Target="https://peeuepa.mozello.com/sklad-kafedri/brovko-kj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59ED6B8-1B77-469E-9965-0FD63352DE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004968"/>
            <a:ext cx="4379650" cy="419546"/>
          </a:xfrm>
        </p:spPr>
        <p:txBody>
          <a:bodyPr>
            <a:normAutofit/>
          </a:bodyPr>
          <a:lstStyle/>
          <a:p>
            <a:r>
              <a:rPr lang="uk-UA" sz="2000" dirty="0" err="1">
                <a:latin typeface="Bahnschrift Light Condensed" panose="020B0502040204020203" pitchFamily="34" charset="0"/>
              </a:rPr>
              <a:t>Силабус</a:t>
            </a:r>
            <a:r>
              <a:rPr lang="uk-UA" sz="2000" dirty="0">
                <a:latin typeface="Bahnschrift Light Condensed" panose="020B0502040204020203" pitchFamily="34" charset="0"/>
              </a:rPr>
              <a:t> навчальної дисципліни</a:t>
            </a:r>
            <a:endParaRPr lang="x-none" sz="2000" dirty="0">
              <a:latin typeface="Bahnschrift Light Condensed" panose="020B0502040204020203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E8199B-22E4-493C-9791-2CF7F5E009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22" y="189310"/>
            <a:ext cx="2872533" cy="656833"/>
          </a:xfrm>
          <a:prstGeom prst="rect">
            <a:avLst/>
          </a:prstGeom>
        </p:spPr>
      </p:pic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D16C6068-82DC-44CF-AA52-5ADD07E4527C}"/>
              </a:ext>
            </a:extLst>
          </p:cNvPr>
          <p:cNvSpPr txBox="1">
            <a:spLocks/>
          </p:cNvSpPr>
          <p:nvPr/>
        </p:nvSpPr>
        <p:spPr>
          <a:xfrm>
            <a:off x="9833500" y="6203195"/>
            <a:ext cx="2358500" cy="3840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>
                <a:latin typeface="Bahnschrift Light Condensed" panose="020B0502040204020203" pitchFamily="34" charset="0"/>
              </a:rPr>
              <a:t>Харків 2023</a:t>
            </a:r>
            <a:endParaRPr lang="x-none" sz="2000" dirty="0">
              <a:latin typeface="Bahnschrift Light Condensed" panose="020B0502040204020203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CEC5006-925B-4B16-ADFF-A48A4868A7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45" y="130027"/>
            <a:ext cx="1087772" cy="1330785"/>
          </a:xfrm>
          <a:prstGeom prst="rect">
            <a:avLst/>
          </a:prstGeom>
        </p:spPr>
      </p:pic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9B444E45-914B-4FEB-AE76-263F23978DC8}"/>
              </a:ext>
            </a:extLst>
          </p:cNvPr>
          <p:cNvSpPr txBox="1">
            <a:spLocks/>
          </p:cNvSpPr>
          <p:nvPr/>
        </p:nvSpPr>
        <p:spPr>
          <a:xfrm>
            <a:off x="443282" y="154780"/>
            <a:ext cx="6720998" cy="416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>
                <a:latin typeface="Bahnschrift Light Condensed" panose="020B0502040204020203" pitchFamily="34" charset="0"/>
              </a:rPr>
              <a:t>Українська інженерно-педагогічна академія</a:t>
            </a:r>
            <a:endParaRPr lang="x-none" sz="2000" dirty="0">
              <a:latin typeface="Bahnschrift Light Condensed" panose="020B0502040204020203" pitchFamily="34" charset="0"/>
            </a:endParaRP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C9B0E5D6-0F65-413D-9814-9B28CC08F2B8}"/>
              </a:ext>
            </a:extLst>
          </p:cNvPr>
          <p:cNvSpPr txBox="1">
            <a:spLocks/>
          </p:cNvSpPr>
          <p:nvPr/>
        </p:nvSpPr>
        <p:spPr>
          <a:xfrm>
            <a:off x="1429305" y="497429"/>
            <a:ext cx="6720998" cy="416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>
                <a:latin typeface="Bahnschrift Light Condensed" panose="020B0502040204020203" pitchFamily="34" charset="0"/>
              </a:rPr>
              <a:t>Кафедра фізики, електротехніки та електроенергетики</a:t>
            </a:r>
            <a:endParaRPr lang="x-none" sz="2000" dirty="0">
              <a:latin typeface="Bahnschrift Light Condensed" panose="020B0502040204020203" pitchFamily="34" charset="0"/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6CB0E6C0-6C2A-4C57-80F7-6D9FA7F1ED77}"/>
              </a:ext>
            </a:extLst>
          </p:cNvPr>
          <p:cNvSpPr txBox="1">
            <a:spLocks/>
          </p:cNvSpPr>
          <p:nvPr/>
        </p:nvSpPr>
        <p:spPr>
          <a:xfrm>
            <a:off x="1429305" y="846143"/>
            <a:ext cx="6720998" cy="4165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000" dirty="0">
                <a:latin typeface="Bahnschrift Light Condensed" panose="020B0502040204020203" pitchFamily="34" charset="0"/>
              </a:rPr>
              <a:t>Освітня програма «Енергетична безпека»</a:t>
            </a:r>
            <a:endParaRPr lang="x-none" sz="2000" dirty="0">
              <a:latin typeface="Bahnschrift Light Condensed" panose="020B0502040204020203" pitchFamily="34" charset="0"/>
            </a:endParaRPr>
          </a:p>
        </p:txBody>
      </p:sp>
      <p:sp>
        <p:nvSpPr>
          <p:cNvPr id="12" name="Подзаголовок 2">
            <a:extLst>
              <a:ext uri="{FF2B5EF4-FFF2-40B4-BE49-F238E27FC236}">
                <a16:creationId xmlns:a16="http://schemas.microsoft.com/office/drawing/2014/main" id="{FDB2CE8A-3008-4BD5-A051-1F15A5360B8E}"/>
              </a:ext>
            </a:extLst>
          </p:cNvPr>
          <p:cNvSpPr txBox="1">
            <a:spLocks/>
          </p:cNvSpPr>
          <p:nvPr/>
        </p:nvSpPr>
        <p:spPr>
          <a:xfrm>
            <a:off x="2486763" y="1190714"/>
            <a:ext cx="5663540" cy="24814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1200" dirty="0">
                <a:latin typeface="Bahnschrift Light Condensed" panose="020B0502040204020203" pitchFamily="34" charset="0"/>
              </a:rPr>
              <a:t>Спеціальність 141 Електроенергетика, електротехніка та електромеханіка</a:t>
            </a:r>
            <a:endParaRPr lang="x-none" sz="1200" dirty="0">
              <a:latin typeface="Bahnschrift Light Condensed" panose="020B0502040204020203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FA7D7C88-63EF-4E51-BA36-C223AF3371BE}"/>
              </a:ext>
            </a:extLst>
          </p:cNvPr>
          <p:cNvSpPr/>
          <p:nvPr/>
        </p:nvSpPr>
        <p:spPr>
          <a:xfrm>
            <a:off x="2263806" y="2707543"/>
            <a:ext cx="9928194" cy="23876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600"/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BC3DCF6A-4D1D-4948-882C-AEA4CF557956}"/>
              </a:ext>
            </a:extLst>
          </p:cNvPr>
          <p:cNvSpPr txBox="1">
            <a:spLocks/>
          </p:cNvSpPr>
          <p:nvPr/>
        </p:nvSpPr>
        <p:spPr>
          <a:xfrm>
            <a:off x="1225117" y="1976992"/>
            <a:ext cx="1151434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5400" dirty="0" err="1">
                <a:latin typeface="Bahnschrift Light Condensed" panose="020B0502040204020203" pitchFamily="34" charset="0"/>
              </a:rPr>
              <a:t>Виробництво</a:t>
            </a:r>
            <a:r>
              <a:rPr lang="ru-RU" sz="5400" dirty="0">
                <a:latin typeface="Bahnschrift Light Condensed" panose="020B0502040204020203" pitchFamily="34" charset="0"/>
              </a:rPr>
              <a:t>, </a:t>
            </a:r>
            <a:r>
              <a:rPr lang="ru-RU" sz="5400" dirty="0" err="1">
                <a:latin typeface="Bahnschrift Light Condensed" panose="020B0502040204020203" pitchFamily="34" charset="0"/>
              </a:rPr>
              <a:t>експлуатація</a:t>
            </a:r>
            <a:r>
              <a:rPr lang="ru-RU" sz="5400" dirty="0">
                <a:latin typeface="Bahnschrift Light Condensed" panose="020B0502040204020203" pitchFamily="34" charset="0"/>
              </a:rPr>
              <a:t> та </a:t>
            </a:r>
            <a:r>
              <a:rPr lang="ru-RU" sz="5400" dirty="0" err="1">
                <a:latin typeface="Bahnschrift Light Condensed" panose="020B0502040204020203" pitchFamily="34" charset="0"/>
              </a:rPr>
              <a:t>утилізація</a:t>
            </a:r>
            <a:r>
              <a:rPr lang="ru-RU" sz="5400" dirty="0">
                <a:latin typeface="Bahnschrift Light Condensed" panose="020B0502040204020203" pitchFamily="34" charset="0"/>
              </a:rPr>
              <a:t> </a:t>
            </a:r>
            <a:r>
              <a:rPr lang="ru-RU" sz="5400" dirty="0" err="1">
                <a:latin typeface="Bahnschrift Light Condensed" panose="020B0502040204020203" pitchFamily="34" charset="0"/>
              </a:rPr>
              <a:t>енергетичного</a:t>
            </a:r>
            <a:r>
              <a:rPr lang="ru-RU" sz="5400" dirty="0">
                <a:latin typeface="Bahnschrift Light Condensed" panose="020B0502040204020203" pitchFamily="34" charset="0"/>
              </a:rPr>
              <a:t> </a:t>
            </a:r>
            <a:r>
              <a:rPr lang="ru-RU" sz="5400" dirty="0" err="1">
                <a:latin typeface="Bahnschrift Light Condensed" panose="020B0502040204020203" pitchFamily="34" charset="0"/>
              </a:rPr>
              <a:t>обладнання</a:t>
            </a:r>
            <a:r>
              <a:rPr lang="ru-RU" sz="5400" dirty="0">
                <a:latin typeface="Bahnschrift Light Condensed" panose="020B0502040204020203" pitchFamily="34" charset="0"/>
              </a:rPr>
              <a:t> та </a:t>
            </a:r>
            <a:r>
              <a:rPr lang="ru-RU" sz="5400" dirty="0" err="1">
                <a:latin typeface="Bahnschrift Light Condensed" panose="020B0502040204020203" pitchFamily="34" charset="0"/>
              </a:rPr>
              <a:t>ресурсів</a:t>
            </a:r>
            <a:endParaRPr lang="x-none" sz="5400" dirty="0"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589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25F2F030-3248-41C0-BD29-DAE668412BCE}"/>
              </a:ext>
            </a:extLst>
          </p:cNvPr>
          <p:cNvSpPr/>
          <p:nvPr/>
        </p:nvSpPr>
        <p:spPr>
          <a:xfrm>
            <a:off x="520036" y="249322"/>
            <a:ext cx="4128116" cy="42061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60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C416691-B065-4CC6-A53F-1D9184A1243D}"/>
              </a:ext>
            </a:extLst>
          </p:cNvPr>
          <p:cNvSpPr/>
          <p:nvPr/>
        </p:nvSpPr>
        <p:spPr>
          <a:xfrm>
            <a:off x="11632" y="2819942"/>
            <a:ext cx="8869048" cy="1001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160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E8199B-22E4-493C-9791-2CF7F5E009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22" y="189310"/>
            <a:ext cx="2872533" cy="656833"/>
          </a:xfrm>
          <a:prstGeom prst="rect">
            <a:avLst/>
          </a:prstGeom>
        </p:spPr>
      </p:pic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9205BCF9-CA34-47DE-B521-756ED6030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854" y="3515304"/>
            <a:ext cx="3930836" cy="419546"/>
          </a:xfrm>
        </p:spPr>
        <p:txBody>
          <a:bodyPr>
            <a:normAutofit/>
          </a:bodyPr>
          <a:lstStyle/>
          <a:p>
            <a:pPr algn="l"/>
            <a:r>
              <a:rPr lang="uk-UA" sz="1800" dirty="0">
                <a:latin typeface="Bahnschrift Light Condensed" panose="020B0502040204020203" pitchFamily="34" charset="0"/>
              </a:rPr>
              <a:t>Реквізити навчальної дисципліни</a:t>
            </a:r>
            <a:endParaRPr lang="x-none" sz="1800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3" name="Таблица 6">
            <a:extLst>
              <a:ext uri="{FF2B5EF4-FFF2-40B4-BE49-F238E27FC236}">
                <a16:creationId xmlns:a16="http://schemas.microsoft.com/office/drawing/2014/main" id="{15945501-EA38-4A42-83D2-9513DBE854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877736"/>
              </p:ext>
            </p:extLst>
          </p:nvPr>
        </p:nvGraphicFramePr>
        <p:xfrm>
          <a:off x="240760" y="3878188"/>
          <a:ext cx="4432710" cy="29565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18181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2314529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Рівень вищої освіти</a:t>
                      </a:r>
                      <a:endParaRPr lang="x-none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Магістр</a:t>
                      </a:r>
                      <a:endParaRPr lang="x-none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Галузь знань</a:t>
                      </a:r>
                      <a:endParaRPr lang="x-none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14 Електрична інженерія</a:t>
                      </a:r>
                      <a:endParaRPr lang="x-none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Спеціальність</a:t>
                      </a:r>
                      <a:endParaRPr lang="x-none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141 Електроенергетика, електротехніка та електромеханіка</a:t>
                      </a:r>
                      <a:endParaRPr lang="x-none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Освітня програма</a:t>
                      </a:r>
                      <a:endParaRPr lang="x-none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Енергетична безпека</a:t>
                      </a:r>
                      <a:endParaRPr lang="x-none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507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Статус дисципліни</a:t>
                      </a:r>
                      <a:endParaRPr lang="x-none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Нормативна</a:t>
                      </a:r>
                      <a:endParaRPr lang="x-none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Форма навчання</a:t>
                      </a:r>
                      <a:endParaRPr lang="x-none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Денна (заочна)</a:t>
                      </a:r>
                      <a:endParaRPr lang="x-none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756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Мова викладання</a:t>
                      </a:r>
                      <a:endParaRPr lang="x-none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Українська</a:t>
                      </a:r>
                      <a:endParaRPr lang="x-none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12384"/>
                  </a:ext>
                </a:extLst>
              </a:tr>
            </a:tbl>
          </a:graphicData>
        </a:graphic>
      </p:graphicFrame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2C4C4617-52B4-4180-A0EE-8A7B0FBBE4D7}"/>
              </a:ext>
            </a:extLst>
          </p:cNvPr>
          <p:cNvSpPr txBox="1">
            <a:spLocks/>
          </p:cNvSpPr>
          <p:nvPr/>
        </p:nvSpPr>
        <p:spPr>
          <a:xfrm>
            <a:off x="488272" y="97109"/>
            <a:ext cx="3930836" cy="419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2000" dirty="0">
                <a:latin typeface="Bahnschrift Light Condensed" panose="020B0502040204020203" pitchFamily="34" charset="0"/>
              </a:rPr>
              <a:t>Викладач</a:t>
            </a:r>
            <a:endParaRPr lang="x-none" sz="2000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10" name="Таблица 6">
            <a:extLst>
              <a:ext uri="{FF2B5EF4-FFF2-40B4-BE49-F238E27FC236}">
                <a16:creationId xmlns:a16="http://schemas.microsoft.com/office/drawing/2014/main" id="{65CEA1AD-4103-4B1A-BB56-23BF762BFB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648784"/>
              </p:ext>
            </p:extLst>
          </p:nvPr>
        </p:nvGraphicFramePr>
        <p:xfrm>
          <a:off x="2494952" y="545057"/>
          <a:ext cx="5113209" cy="28860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56267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3656942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</a:tblGrid>
              <a:tr h="388317">
                <a:tc gridSpan="2">
                  <a:txBody>
                    <a:bodyPr/>
                    <a:lstStyle/>
                    <a:p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Костянтин Бровко</a:t>
                      </a:r>
                      <a:endParaRPr lang="x-none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uk-UA" sz="14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Артем Чернюк</a:t>
                      </a:r>
                      <a:endParaRPr lang="x-none" sz="14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550115">
                <a:tc>
                  <a:txBody>
                    <a:bodyPr/>
                    <a:lstStyle/>
                    <a:p>
                      <a:r>
                        <a:rPr lang="uk-UA" sz="1100" dirty="0">
                          <a:latin typeface="Bahnschrift Light Condensed" panose="020B0502040204020203" pitchFamily="34" charset="0"/>
                        </a:rPr>
                        <a:t>Посада</a:t>
                      </a:r>
                      <a:endParaRPr lang="x-none" sz="11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100" dirty="0">
                          <a:latin typeface="Bahnschrift Light Condensed" panose="020B0502040204020203" pitchFamily="34" charset="0"/>
                        </a:rPr>
                        <a:t>Доцент кафедри фізики, електротехніки та електроенергетики</a:t>
                      </a:r>
                      <a:endParaRPr lang="x-none" sz="11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550115">
                <a:tc>
                  <a:txBody>
                    <a:bodyPr/>
                    <a:lstStyle/>
                    <a:p>
                      <a:r>
                        <a:rPr lang="uk-UA" sz="1100" dirty="0">
                          <a:latin typeface="Bahnschrift Light Condensed" panose="020B0502040204020203" pitchFamily="34" charset="0"/>
                        </a:rPr>
                        <a:t>Науковий ступінь (спеціальність)</a:t>
                      </a:r>
                      <a:endParaRPr lang="x-none" sz="11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100" dirty="0">
                          <a:latin typeface="Bahnschrift Light Condensed" panose="020B0502040204020203" pitchFamily="34" charset="0"/>
                        </a:rPr>
                        <a:t>Кандидат технічних наук</a:t>
                      </a:r>
                    </a:p>
                    <a:p>
                      <a:r>
                        <a:rPr lang="uk-UA" sz="1100" dirty="0">
                          <a:latin typeface="Bahnschrift Light Condensed" panose="020B0502040204020203" pitchFamily="34" charset="0"/>
                        </a:rPr>
                        <a:t>05.14.02 Електричні станції, мережі і системи</a:t>
                      </a:r>
                      <a:endParaRPr lang="x-none" sz="11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762"/>
                  </a:ext>
                </a:extLst>
              </a:tr>
              <a:tr h="323597">
                <a:tc>
                  <a:txBody>
                    <a:bodyPr/>
                    <a:lstStyle/>
                    <a:p>
                      <a:r>
                        <a:rPr lang="uk-UA" sz="1100" dirty="0">
                          <a:latin typeface="Bahnschrift Light Condensed" panose="020B0502040204020203" pitchFamily="34" charset="0"/>
                        </a:rPr>
                        <a:t>Наукове звання</a:t>
                      </a:r>
                      <a:endParaRPr lang="x-none" sz="11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100" dirty="0">
                          <a:latin typeface="Bahnschrift Light Condensed" panose="020B0502040204020203" pitchFamily="34" charset="0"/>
                        </a:rPr>
                        <a:t>Доцент</a:t>
                      </a:r>
                      <a:endParaRPr lang="x-none" sz="11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50757"/>
                  </a:ext>
                </a:extLst>
              </a:tr>
              <a:tr h="267921">
                <a:tc>
                  <a:txBody>
                    <a:bodyPr/>
                    <a:lstStyle/>
                    <a:p>
                      <a:r>
                        <a:rPr lang="uk-UA" sz="1100" dirty="0">
                          <a:latin typeface="Bahnschrift Light Condensed" panose="020B0502040204020203" pitchFamily="34" charset="0"/>
                        </a:rPr>
                        <a:t>Контакти</a:t>
                      </a:r>
                      <a:endParaRPr lang="x-none" sz="11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100" dirty="0">
                          <a:latin typeface="Bahnschrift Light Condensed" panose="020B0502040204020203" pitchFamily="34" charset="0"/>
                        </a:rPr>
                        <a:t>+380501042284, </a:t>
                      </a:r>
                      <a:r>
                        <a:rPr lang="en-US" sz="1100" dirty="0">
                          <a:latin typeface="Bahnschrift Light Condensed" panose="020B0502040204020203" pitchFamily="34" charset="0"/>
                          <a:hlinkClick r:id="rId3"/>
                        </a:rPr>
                        <a:t>brovkokonstantin@gmail.com</a:t>
                      </a:r>
                      <a:r>
                        <a:rPr lang="uk-UA" sz="1100" dirty="0">
                          <a:latin typeface="Bahnschrift Light Condensed" panose="020B0502040204020203" pitchFamily="34" charset="0"/>
                        </a:rPr>
                        <a:t>, </a:t>
                      </a:r>
                      <a:r>
                        <a:rPr lang="en-US" sz="1100" dirty="0">
                          <a:latin typeface="Bahnschrift Light Condensed" panose="020B0502040204020203" pitchFamily="34" charset="0"/>
                        </a:rPr>
                        <a:t>       </a:t>
                      </a:r>
                    </a:p>
                    <a:p>
                      <a:r>
                        <a:rPr lang="en-US" sz="1100" dirty="0">
                          <a:latin typeface="Bahnschrift Light Condensed" panose="020B0502040204020203" pitchFamily="34" charset="0"/>
                        </a:rPr>
                        <a:t>                             </a:t>
                      </a:r>
                      <a:r>
                        <a:rPr lang="en-US" sz="1100" dirty="0" err="1">
                          <a:latin typeface="Bahnschrift Light Condensed" panose="020B0502040204020203" pitchFamily="34" charset="0"/>
                        </a:rPr>
                        <a:t>viber</a:t>
                      </a:r>
                      <a:r>
                        <a:rPr lang="en-US" sz="1100" dirty="0">
                          <a:latin typeface="Bahnschrift Light Condensed" panose="020B0502040204020203" pitchFamily="34" charset="0"/>
                        </a:rPr>
                        <a:t>, telegram</a:t>
                      </a:r>
                      <a:endParaRPr lang="x-none" sz="11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  <a:tr h="323597">
                <a:tc>
                  <a:txBody>
                    <a:bodyPr/>
                    <a:lstStyle/>
                    <a:p>
                      <a:r>
                        <a:rPr lang="uk-UA" sz="1100" dirty="0">
                          <a:latin typeface="Bahnschrift Light Condensed" panose="020B0502040204020203" pitchFamily="34" charset="0"/>
                        </a:rPr>
                        <a:t>Профіль викладача</a:t>
                      </a:r>
                      <a:endParaRPr lang="x-none" sz="11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latin typeface="Bahnschrift Light Condensed" panose="020B0502040204020203" pitchFamily="34" charset="0"/>
                          <a:hlinkClick r:id="rId4"/>
                        </a:rPr>
                        <a:t>https://peeuepa.mozello.com/sklad-kafedri/brovko-kju/</a:t>
                      </a:r>
                      <a:r>
                        <a:rPr lang="en-US" sz="1100" dirty="0">
                          <a:latin typeface="Bahnschrift Light Condensed" panose="020B0502040204020203" pitchFamily="34" charset="0"/>
                        </a:rPr>
                        <a:t> </a:t>
                      </a:r>
                      <a:endParaRPr lang="x-none" sz="11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0756237"/>
                  </a:ext>
                </a:extLst>
              </a:tr>
              <a:tr h="323597">
                <a:tc>
                  <a:txBody>
                    <a:bodyPr/>
                    <a:lstStyle/>
                    <a:p>
                      <a:r>
                        <a:rPr lang="uk-UA" sz="1100" dirty="0">
                          <a:latin typeface="Bahnschrift Light Condensed" panose="020B0502040204020203" pitchFamily="34" charset="0"/>
                        </a:rPr>
                        <a:t>Консультації</a:t>
                      </a:r>
                      <a:endParaRPr lang="x-none" sz="11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100" dirty="0">
                          <a:latin typeface="Bahnschrift Light Condensed" panose="020B0502040204020203" pitchFamily="34" charset="0"/>
                        </a:rPr>
                        <a:t>Щочетверга 16:00 – 17:00</a:t>
                      </a:r>
                      <a:endParaRPr lang="x-none" sz="11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212384"/>
                  </a:ext>
                </a:extLst>
              </a:tr>
            </a:tbl>
          </a:graphicData>
        </a:graphic>
      </p:graphicFrame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1501E8E4-56F2-4469-B3ED-6CF024D656D4}"/>
              </a:ext>
            </a:extLst>
          </p:cNvPr>
          <p:cNvSpPr txBox="1">
            <a:spLocks/>
          </p:cNvSpPr>
          <p:nvPr/>
        </p:nvSpPr>
        <p:spPr>
          <a:xfrm>
            <a:off x="7922301" y="976672"/>
            <a:ext cx="3258972" cy="419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1600" dirty="0">
                <a:latin typeface="Bahnschrift Light Condensed" panose="020B0502040204020203" pitchFamily="34" charset="0"/>
              </a:rPr>
              <a:t>Обсяг навчальної дисципліни</a:t>
            </a:r>
            <a:endParaRPr lang="x-none" sz="1600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12" name="Таблица 6">
            <a:extLst>
              <a:ext uri="{FF2B5EF4-FFF2-40B4-BE49-F238E27FC236}">
                <a16:creationId xmlns:a16="http://schemas.microsoft.com/office/drawing/2014/main" id="{0EFD2297-17F8-4BEB-9E99-269699EA3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9136411"/>
              </p:ext>
            </p:extLst>
          </p:nvPr>
        </p:nvGraphicFramePr>
        <p:xfrm>
          <a:off x="7922301" y="1342767"/>
          <a:ext cx="3909460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52679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2056781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Загальний обсяг</a:t>
                      </a:r>
                      <a:endParaRPr lang="x-none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90 годин (3 </a:t>
                      </a:r>
                      <a:r>
                        <a:rPr lang="uk-UA" sz="1400" b="0" dirty="0" err="1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кредита</a:t>
                      </a:r>
                      <a:r>
                        <a:rPr lang="uk-UA" sz="14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)</a:t>
                      </a:r>
                      <a:endParaRPr lang="x-none" sz="14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Лекції</a:t>
                      </a:r>
                      <a:endParaRPr lang="x-none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20 годин</a:t>
                      </a:r>
                      <a:endParaRPr lang="x-none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Практичні заняття</a:t>
                      </a:r>
                      <a:endParaRPr lang="x-none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10 годин</a:t>
                      </a:r>
                      <a:endParaRPr lang="x-none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7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Самостійна робота</a:t>
                      </a:r>
                      <a:endParaRPr lang="x-none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60 годин</a:t>
                      </a:r>
                      <a:endParaRPr lang="x-none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</a:tbl>
          </a:graphicData>
        </a:graphic>
      </p:graphicFrame>
      <p:sp>
        <p:nvSpPr>
          <p:cNvPr id="14" name="Подзаголовок 2">
            <a:extLst>
              <a:ext uri="{FF2B5EF4-FFF2-40B4-BE49-F238E27FC236}">
                <a16:creationId xmlns:a16="http://schemas.microsoft.com/office/drawing/2014/main" id="{E3A86C85-52FD-4A13-8C40-9A224F7B0EFC}"/>
              </a:ext>
            </a:extLst>
          </p:cNvPr>
          <p:cNvSpPr txBox="1">
            <a:spLocks/>
          </p:cNvSpPr>
          <p:nvPr/>
        </p:nvSpPr>
        <p:spPr>
          <a:xfrm>
            <a:off x="4776405" y="3515304"/>
            <a:ext cx="5663513" cy="419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sz="1600" dirty="0">
                <a:latin typeface="Bahnschrift Light Condensed" panose="020B0502040204020203" pitchFamily="34" charset="0"/>
              </a:rPr>
              <a:t>Форми контролю, система оцінки, шкала оцінювання</a:t>
            </a:r>
            <a:endParaRPr lang="x-none" sz="1600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16" name="Таблица 6">
            <a:extLst>
              <a:ext uri="{FF2B5EF4-FFF2-40B4-BE49-F238E27FC236}">
                <a16:creationId xmlns:a16="http://schemas.microsoft.com/office/drawing/2014/main" id="{D013141A-1B60-4122-8A68-25457C8A2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095322"/>
              </p:ext>
            </p:extLst>
          </p:nvPr>
        </p:nvGraphicFramePr>
        <p:xfrm>
          <a:off x="4863491" y="3934850"/>
          <a:ext cx="3279231" cy="276562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51981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1227250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</a:tblGrid>
              <a:tr h="513284">
                <a:tc>
                  <a:txBody>
                    <a:bodyPr/>
                    <a:lstStyle/>
                    <a:p>
                      <a:r>
                        <a:rPr lang="uk-UA" sz="12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Поточний контроль за матеріалами лекцій</a:t>
                      </a:r>
                      <a:endParaRPr lang="x-none" sz="12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40 бал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ів</a:t>
                      </a:r>
                      <a:endParaRPr lang="x-none" sz="12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640133">
                <a:tc>
                  <a:txBody>
                    <a:bodyPr/>
                    <a:lstStyle/>
                    <a:p>
                      <a:r>
                        <a:rPr lang="uk-UA" sz="1200" dirty="0">
                          <a:latin typeface="Bahnschrift Light Condensed" panose="020B0502040204020203" pitchFamily="34" charset="0"/>
                        </a:rPr>
                        <a:t>Захист результатів отриманих на практичних заняттях*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>
                          <a:latin typeface="Bahnschrift Light Condensed" panose="020B0502040204020203" pitchFamily="34" charset="0"/>
                        </a:rPr>
                        <a:t>60 балів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468085">
                <a:tc>
                  <a:txBody>
                    <a:bodyPr/>
                    <a:lstStyle/>
                    <a:p>
                      <a:r>
                        <a:rPr lang="uk-UA" sz="1200" dirty="0">
                          <a:latin typeface="Bahnschrift Light Condensed" panose="020B0502040204020203" pitchFamily="34" charset="0"/>
                        </a:rPr>
                        <a:t>Шкала оцінювання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>
                          <a:latin typeface="Bahnschrift Light Condensed" panose="020B0502040204020203" pitchFamily="34" charset="0"/>
                        </a:rPr>
                        <a:t>Національна та </a:t>
                      </a:r>
                      <a:r>
                        <a:rPr lang="en-US" sz="1200" dirty="0">
                          <a:latin typeface="Bahnschrift Light Condensed" panose="020B0502040204020203" pitchFamily="34" charset="0"/>
                        </a:rPr>
                        <a:t>ECTS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50757"/>
                  </a:ext>
                </a:extLst>
              </a:tr>
              <a:tr h="533751">
                <a:tc>
                  <a:txBody>
                    <a:bodyPr/>
                    <a:lstStyle/>
                    <a:p>
                      <a:r>
                        <a:rPr lang="uk-UA" sz="1200" dirty="0">
                          <a:latin typeface="Bahnschrift Light Condensed" panose="020B0502040204020203" pitchFamily="34" charset="0"/>
                        </a:rPr>
                        <a:t>Форма атестації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200" dirty="0">
                          <a:latin typeface="Bahnschrift Light Condensed" panose="020B0502040204020203" pitchFamily="34" charset="0"/>
                        </a:rPr>
                        <a:t>Залік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371"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latin typeface="Bahnschrift Light Condensed" panose="020B0502040204020203" pitchFamily="34" charset="0"/>
                        </a:rPr>
                        <a:t>*</a:t>
                      </a:r>
                      <a:r>
                        <a:rPr lang="uk-UA" sz="1200" dirty="0">
                          <a:latin typeface="Bahnschrift Light Condensed" panose="020B0502040204020203" pitchFamily="34" charset="0"/>
                        </a:rPr>
                        <a:t>обов’язково відпрацювання усіх практичних занять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x-none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</a:tbl>
          </a:graphicData>
        </a:graphic>
      </p:graphicFrame>
      <p:graphicFrame>
        <p:nvGraphicFramePr>
          <p:cNvPr id="15" name="Таблица 6">
            <a:extLst>
              <a:ext uri="{FF2B5EF4-FFF2-40B4-BE49-F238E27FC236}">
                <a16:creationId xmlns:a16="http://schemas.microsoft.com/office/drawing/2014/main" id="{E5CA7456-9D06-4281-9E3E-7C9C7397DF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747062"/>
              </p:ext>
            </p:extLst>
          </p:nvPr>
        </p:nvGraphicFramePr>
        <p:xfrm>
          <a:off x="8318377" y="3867556"/>
          <a:ext cx="3639844" cy="277436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33487">
                  <a:extLst>
                    <a:ext uri="{9D8B030D-6E8A-4147-A177-3AD203B41FA5}">
                      <a16:colId xmlns:a16="http://schemas.microsoft.com/office/drawing/2014/main" val="3426992760"/>
                    </a:ext>
                  </a:extLst>
                </a:gridCol>
                <a:gridCol w="1809208">
                  <a:extLst>
                    <a:ext uri="{9D8B030D-6E8A-4147-A177-3AD203B41FA5}">
                      <a16:colId xmlns:a16="http://schemas.microsoft.com/office/drawing/2014/main" val="3516619294"/>
                    </a:ext>
                  </a:extLst>
                </a:gridCol>
                <a:gridCol w="497149">
                  <a:extLst>
                    <a:ext uri="{9D8B030D-6E8A-4147-A177-3AD203B41FA5}">
                      <a16:colId xmlns:a16="http://schemas.microsoft.com/office/drawing/2014/main" val="912630220"/>
                    </a:ext>
                  </a:extLst>
                </a:gridCol>
              </a:tblGrid>
              <a:tr h="340460">
                <a:tc>
                  <a:txBody>
                    <a:bodyPr/>
                    <a:lstStyle/>
                    <a:p>
                      <a:pPr algn="ctr"/>
                      <a:r>
                        <a:rPr lang="uk-UA" sz="12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Кількість балів</a:t>
                      </a:r>
                      <a:endParaRPr lang="x-none" sz="12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Національна</a:t>
                      </a:r>
                      <a:endParaRPr lang="x-none" sz="12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ECTS</a:t>
                      </a:r>
                      <a:endParaRPr lang="x-none" sz="12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8499092"/>
                  </a:ext>
                </a:extLst>
              </a:tr>
              <a:tr h="294980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latin typeface="Bahnschrift Light Condensed" panose="020B0502040204020203" pitchFamily="34" charset="0"/>
                        </a:rPr>
                        <a:t>90-100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latin typeface="Bahnschrift Light Condensed" panose="020B0502040204020203" pitchFamily="34" charset="0"/>
                        </a:rPr>
                        <a:t>відмінно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Bahnschrift Light Condensed" panose="020B0502040204020203" pitchFamily="34" charset="0"/>
                        </a:rPr>
                        <a:t>A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671320"/>
                  </a:ext>
                </a:extLst>
              </a:tr>
              <a:tr h="243328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latin typeface="Bahnschrift Light Condensed" panose="020B0502040204020203" pitchFamily="34" charset="0"/>
                        </a:rPr>
                        <a:t>82-89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uk-UA" sz="1200" dirty="0">
                        <a:latin typeface="Bahnschrift Light Condensed" panose="020B0502040204020203" pitchFamily="34" charset="0"/>
                      </a:endParaRPr>
                    </a:p>
                    <a:p>
                      <a:pPr algn="ctr"/>
                      <a:r>
                        <a:rPr lang="uk-UA" sz="1200" dirty="0">
                          <a:latin typeface="Bahnschrift Light Condensed" panose="020B0502040204020203" pitchFamily="34" charset="0"/>
                        </a:rPr>
                        <a:t>добре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Bahnschrift Light Condensed" panose="020B0502040204020203" pitchFamily="34" charset="0"/>
                        </a:rPr>
                        <a:t>D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50465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latin typeface="Bahnschrift Light Condensed" panose="020B0502040204020203" pitchFamily="34" charset="0"/>
                        </a:rPr>
                        <a:t>74-81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x-none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Bahnschrift Light Condensed" panose="020B0502040204020203" pitchFamily="34" charset="0"/>
                        </a:rPr>
                        <a:t>C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86757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latin typeface="Bahnschrift Light Condensed" panose="020B0502040204020203" pitchFamily="34" charset="0"/>
                        </a:rPr>
                        <a:t>64-73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uk-UA" sz="1200" dirty="0">
                        <a:latin typeface="Bahnschrift Light Condensed" panose="020B0502040204020203" pitchFamily="34" charset="0"/>
                      </a:endParaRPr>
                    </a:p>
                    <a:p>
                      <a:pPr algn="ctr"/>
                      <a:r>
                        <a:rPr lang="uk-UA" sz="1200" dirty="0">
                          <a:latin typeface="Bahnschrift Light Condensed" panose="020B0502040204020203" pitchFamily="34" charset="0"/>
                        </a:rPr>
                        <a:t>задовільно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Bahnschrift Light Condensed" panose="020B0502040204020203" pitchFamily="34" charset="0"/>
                        </a:rPr>
                        <a:t>D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8051910"/>
                  </a:ext>
                </a:extLst>
              </a:tr>
              <a:tr h="381998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latin typeface="Bahnschrift Light Condensed" panose="020B0502040204020203" pitchFamily="34" charset="0"/>
                        </a:rPr>
                        <a:t>60-63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uk-UA" sz="1400" dirty="0">
                          <a:latin typeface="Bahnschrift Light Condensed" panose="020B0502040204020203" pitchFamily="34" charset="0"/>
                        </a:rPr>
                        <a:t>задовільно</a:t>
                      </a:r>
                      <a:endParaRPr lang="x-none" sz="14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Bahnschrift Light Condensed" panose="020B0502040204020203" pitchFamily="34" charset="0"/>
                        </a:rPr>
                        <a:t>E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2975762"/>
                  </a:ext>
                </a:extLst>
              </a:tr>
              <a:tr h="254910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latin typeface="Bahnschrift Light Condensed" panose="020B0502040204020203" pitchFamily="34" charset="0"/>
                        </a:rPr>
                        <a:t>35-59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latin typeface="Bahnschrift Light Condensed" panose="020B0502040204020203" pitchFamily="34" charset="0"/>
                        </a:rPr>
                        <a:t>незадовільно</a:t>
                      </a:r>
                      <a:r>
                        <a:rPr lang="en-US" sz="1200" dirty="0">
                          <a:latin typeface="Bahnschrift Light Condensed" panose="020B0502040204020203" pitchFamily="34" charset="0"/>
                        </a:rPr>
                        <a:t> 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Bahnschrift Light Condensed" panose="020B0502040204020203" pitchFamily="34" charset="0"/>
                        </a:rPr>
                        <a:t>FX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0350757"/>
                  </a:ext>
                </a:extLst>
              </a:tr>
              <a:tr h="659648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latin typeface="Bahnschrift Light Condensed" panose="020B0502040204020203" pitchFamily="34" charset="0"/>
                        </a:rPr>
                        <a:t>0-34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latin typeface="Bahnschrift Light Condensed" panose="020B0502040204020203" pitchFamily="34" charset="0"/>
                        </a:rPr>
                        <a:t>незадовільно з повторним вивченням курсу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Bahnschrift Light Condensed" panose="020B0502040204020203" pitchFamily="34" charset="0"/>
                        </a:rPr>
                        <a:t>F</a:t>
                      </a:r>
                      <a:endParaRPr lang="x-none" sz="12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5141483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B04DEA6-0E61-4071-AFC3-032E5346CE4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45" y="573305"/>
            <a:ext cx="2146588" cy="2867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615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C5E2D3C6-1B66-403B-B852-DA5A44E9CAAC}"/>
              </a:ext>
            </a:extLst>
          </p:cNvPr>
          <p:cNvSpPr/>
          <p:nvPr/>
        </p:nvSpPr>
        <p:spPr>
          <a:xfrm>
            <a:off x="7004572" y="1796144"/>
            <a:ext cx="5065462" cy="444137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sz="200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FE2D45D-160F-4EE7-BF3C-4C24FFBFB1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645" y="97109"/>
            <a:ext cx="4127350" cy="74987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C416691-B065-4CC6-A53F-1D9184A1243D}"/>
              </a:ext>
            </a:extLst>
          </p:cNvPr>
          <p:cNvSpPr/>
          <p:nvPr/>
        </p:nvSpPr>
        <p:spPr>
          <a:xfrm>
            <a:off x="11632" y="2819942"/>
            <a:ext cx="8869048" cy="1001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E8199B-22E4-493C-9791-2CF7F5E009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22" y="189310"/>
            <a:ext cx="2872533" cy="656833"/>
          </a:xfrm>
          <a:prstGeom prst="rect">
            <a:avLst/>
          </a:prstGeom>
        </p:spPr>
      </p:pic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9205BCF9-CA34-47DE-B521-756ED6030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854" y="472045"/>
            <a:ext cx="6674496" cy="6266106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uk-UA" sz="1200" dirty="0">
              <a:latin typeface="Bahnschrift Light Condensed" panose="020B0502040204020203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400" dirty="0">
                <a:latin typeface="Bahnschrift Light Condensed" panose="020B0502040204020203" pitchFamily="34" charset="0"/>
              </a:rPr>
              <a:t>Безперервний розвиток промисловості зумовлює високі темпи зростання обсягів </a:t>
            </a:r>
            <a:r>
              <a:rPr lang="ru-RU" sz="1400" dirty="0" err="1">
                <a:latin typeface="Bahnschrift Light Condensed" panose="020B0502040204020203" pitchFamily="34" charset="0"/>
              </a:rPr>
              <a:t>виробництва</a:t>
            </a:r>
            <a:r>
              <a:rPr lang="ru-RU" sz="1400" dirty="0">
                <a:latin typeface="Bahnschrift Light Condensed" panose="020B0502040204020203" pitchFamily="34" charset="0"/>
              </a:rPr>
              <a:t>, </a:t>
            </a:r>
            <a:r>
              <a:rPr lang="ru-RU" sz="1400" dirty="0" err="1">
                <a:latin typeface="Bahnschrift Light Condensed" panose="020B0502040204020203" pitchFamily="34" charset="0"/>
              </a:rPr>
              <a:t>експлуатації</a:t>
            </a:r>
            <a:r>
              <a:rPr lang="ru-RU" sz="1400" dirty="0">
                <a:latin typeface="Bahnschrift Light Condensed" panose="020B0502040204020203" pitchFamily="34" charset="0"/>
              </a:rPr>
              <a:t> та </a:t>
            </a:r>
            <a:r>
              <a:rPr lang="ru-RU" sz="1400" dirty="0" err="1">
                <a:latin typeface="Bahnschrift Light Condensed" panose="020B0502040204020203" pitchFamily="34" charset="0"/>
              </a:rPr>
              <a:t>утилізації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енергетичного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обладнання</a:t>
            </a:r>
            <a:r>
              <a:rPr lang="ru-RU" sz="1400" dirty="0">
                <a:latin typeface="Bahnschrift Light Condensed" panose="020B0502040204020203" pitchFamily="34" charset="0"/>
              </a:rPr>
              <a:t> та </a:t>
            </a:r>
            <a:r>
              <a:rPr lang="ru-RU" sz="1400" dirty="0" err="1">
                <a:latin typeface="Bahnschrift Light Condensed" panose="020B0502040204020203" pitchFamily="34" charset="0"/>
              </a:rPr>
              <a:t>ресурсів</a:t>
            </a:r>
            <a:r>
              <a:rPr lang="ru-RU" sz="1400" dirty="0">
                <a:latin typeface="Bahnschrift Light Condensed" panose="020B0502040204020203" pitchFamily="34" charset="0"/>
              </a:rPr>
              <a:t>.</a:t>
            </a:r>
            <a:r>
              <a:rPr lang="uk-UA" sz="1400" dirty="0">
                <a:latin typeface="Bahnschrift Light Condensed" panose="020B0502040204020203" pitchFamily="34" charset="0"/>
              </a:rPr>
              <a:t> Зріст виробництва і підвищення продуктивності праці неможливі без комплексної механізації та автоматизації, основною енергетичною базою яких є електрифікація. При спорудженні нових і реконструкції діючих підприємств виконується великий обсяг робіт з монтажу електротехнічного обладнання та енергетичних установок. Електромонтажні роботи – завершальний етап будівництва, який визначає терміни введення об’єктів в експлуатацію. Необхідна надійність електроустановок, їх збереження, скорочення непланових простоїв, а також забезпечення високих техніко-економічних показників, визначаються їх рівнем і правильною експлуатацією. Тому організація ремонтних робіт і правильний профілактичний догляд за електроустановками мають важливе значення. Отримані знання, вміння та навички, в процесі вивчення дисципліни «</a:t>
            </a:r>
            <a:r>
              <a:rPr lang="ru-RU" sz="1400" dirty="0" err="1">
                <a:latin typeface="Bahnschrift Light Condensed" panose="020B0502040204020203" pitchFamily="34" charset="0"/>
              </a:rPr>
              <a:t>Виробництво</a:t>
            </a:r>
            <a:r>
              <a:rPr lang="ru-RU" sz="1400" dirty="0">
                <a:latin typeface="Bahnschrift Light Condensed" panose="020B0502040204020203" pitchFamily="34" charset="0"/>
              </a:rPr>
              <a:t>, </a:t>
            </a:r>
            <a:r>
              <a:rPr lang="ru-RU" sz="1400" dirty="0" err="1">
                <a:latin typeface="Bahnschrift Light Condensed" panose="020B0502040204020203" pitchFamily="34" charset="0"/>
              </a:rPr>
              <a:t>експлуатація</a:t>
            </a:r>
            <a:r>
              <a:rPr lang="ru-RU" sz="1400" dirty="0">
                <a:latin typeface="Bahnschrift Light Condensed" panose="020B0502040204020203" pitchFamily="34" charset="0"/>
              </a:rPr>
              <a:t> та </a:t>
            </a:r>
            <a:r>
              <a:rPr lang="ru-RU" sz="1400" dirty="0" err="1">
                <a:latin typeface="Bahnschrift Light Condensed" panose="020B0502040204020203" pitchFamily="34" charset="0"/>
              </a:rPr>
              <a:t>утилізація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енергетичного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обладнання</a:t>
            </a:r>
            <a:r>
              <a:rPr lang="ru-RU" sz="1400" dirty="0">
                <a:latin typeface="Bahnschrift Light Condensed" panose="020B0502040204020203" pitchFamily="34" charset="0"/>
              </a:rPr>
              <a:t> та </a:t>
            </a:r>
            <a:r>
              <a:rPr lang="ru-RU" sz="1400" dirty="0" err="1">
                <a:latin typeface="Bahnschrift Light Condensed" panose="020B0502040204020203" pitchFamily="34" charset="0"/>
              </a:rPr>
              <a:t>ресурсів</a:t>
            </a:r>
            <a:r>
              <a:rPr lang="ru-RU" sz="1400" dirty="0">
                <a:latin typeface="Bahnschrift Light Condensed" panose="020B0502040204020203" pitchFamily="34" charset="0"/>
              </a:rPr>
              <a:t>»</a:t>
            </a:r>
            <a:r>
              <a:rPr lang="uk-UA" sz="1400" dirty="0">
                <a:latin typeface="Bahnschrift Light Condensed" panose="020B0502040204020203" pitchFamily="34" charset="0"/>
              </a:rPr>
              <a:t> врай необхідні майбутнім фахівцям при проведенні різних видів робіт з монтажу, налагодження, ремонту і експлуатації електрообладнання підприємств усіх галузей промисловості.</a:t>
            </a:r>
            <a:endParaRPr lang="uk-UA" sz="1400" b="1" dirty="0">
              <a:latin typeface="Bahnschrift Light Condensed" panose="020B0502040204020203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400" b="1" dirty="0">
                <a:latin typeface="Bahnschrift Light Condensed" panose="020B0502040204020203" pitchFamily="34" charset="0"/>
              </a:rPr>
              <a:t>	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400" b="1" dirty="0">
                <a:latin typeface="Bahnschrift Light Condensed" panose="020B0502040204020203" pitchFamily="34" charset="0"/>
              </a:rPr>
              <a:t>         Мета</a:t>
            </a:r>
            <a:r>
              <a:rPr lang="uk-UA" sz="1400" dirty="0">
                <a:latin typeface="Bahnschrift Light Condensed" panose="020B0502040204020203" pitchFamily="34" charset="0"/>
              </a:rPr>
              <a:t> викладання навчальної дисципліни полягає вивченні теоретичних основ та питань </a:t>
            </a:r>
            <a:r>
              <a:rPr lang="ru-RU" sz="1400" dirty="0" err="1">
                <a:latin typeface="Bahnschrift Light Condensed" panose="020B0502040204020203" pitchFamily="34" charset="0"/>
              </a:rPr>
              <a:t>виробництва</a:t>
            </a:r>
            <a:r>
              <a:rPr lang="ru-RU" sz="1400" dirty="0">
                <a:latin typeface="Bahnschrift Light Condensed" panose="020B0502040204020203" pitchFamily="34" charset="0"/>
              </a:rPr>
              <a:t>, </a:t>
            </a:r>
            <a:r>
              <a:rPr lang="ru-RU" sz="1400" dirty="0" err="1">
                <a:latin typeface="Bahnschrift Light Condensed" panose="020B0502040204020203" pitchFamily="34" charset="0"/>
              </a:rPr>
              <a:t>експлуатації</a:t>
            </a:r>
            <a:r>
              <a:rPr lang="ru-RU" sz="1400" dirty="0">
                <a:latin typeface="Bahnschrift Light Condensed" panose="020B0502040204020203" pitchFamily="34" charset="0"/>
              </a:rPr>
              <a:t> та </a:t>
            </a:r>
            <a:r>
              <a:rPr lang="ru-RU" sz="1400" dirty="0" err="1">
                <a:latin typeface="Bahnschrift Light Condensed" panose="020B0502040204020203" pitchFamily="34" charset="0"/>
              </a:rPr>
              <a:t>утилізації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енергетичного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обладнання</a:t>
            </a:r>
            <a:r>
              <a:rPr lang="ru-RU" sz="1400" dirty="0">
                <a:latin typeface="Bahnschrift Light Condensed" panose="020B0502040204020203" pitchFamily="34" charset="0"/>
              </a:rPr>
              <a:t> та </a:t>
            </a:r>
            <a:r>
              <a:rPr lang="ru-RU" sz="1400" dirty="0" err="1">
                <a:latin typeface="Bahnschrift Light Condensed" panose="020B0502040204020203" pitchFamily="34" charset="0"/>
              </a:rPr>
              <a:t>ресурсів</a:t>
            </a:r>
            <a:r>
              <a:rPr lang="uk-UA" sz="1400" dirty="0">
                <a:latin typeface="Bahnschrift Light Condensed" panose="020B0502040204020203" pitchFamily="34" charset="0"/>
              </a:rPr>
              <a:t>, що дасть можливість майбутнім фахівцям застосовувати науковий підхід до вирішення майбутніх задач з підвищення ефективності експлуатації енергетичного обладнання на основі сучасних методик та технологій.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uk-UA" sz="1400" dirty="0">
              <a:latin typeface="Bahnschrift Light Condensed" panose="020B0502040204020203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uk-UA" sz="1400" dirty="0">
                <a:latin typeface="Bahnschrift Light Condensed" panose="020B0502040204020203" pitchFamily="34" charset="0"/>
              </a:rPr>
              <a:t>         Основними </a:t>
            </a:r>
            <a:r>
              <a:rPr lang="uk-UA" sz="1400" b="1" dirty="0">
                <a:latin typeface="Bahnschrift Light Condensed" panose="020B0502040204020203" pitchFamily="34" charset="0"/>
              </a:rPr>
              <a:t>завданнями</a:t>
            </a:r>
            <a:r>
              <a:rPr lang="uk-UA" sz="1400" dirty="0">
                <a:latin typeface="Bahnschrift Light Condensed" panose="020B0502040204020203" pitchFamily="34" charset="0"/>
              </a:rPr>
              <a:t> вивчення дисципліни «</a:t>
            </a:r>
            <a:r>
              <a:rPr lang="ru-RU" sz="1400" dirty="0" err="1">
                <a:latin typeface="Bahnschrift Light Condensed" panose="020B0502040204020203" pitchFamily="34" charset="0"/>
              </a:rPr>
              <a:t>Виробництво</a:t>
            </a:r>
            <a:r>
              <a:rPr lang="ru-RU" sz="1400" dirty="0">
                <a:latin typeface="Bahnschrift Light Condensed" panose="020B0502040204020203" pitchFamily="34" charset="0"/>
              </a:rPr>
              <a:t>, </a:t>
            </a:r>
            <a:r>
              <a:rPr lang="ru-RU" sz="1400" dirty="0" err="1">
                <a:latin typeface="Bahnschrift Light Condensed" panose="020B0502040204020203" pitchFamily="34" charset="0"/>
              </a:rPr>
              <a:t>експлуатація</a:t>
            </a:r>
            <a:r>
              <a:rPr lang="ru-RU" sz="1400" dirty="0">
                <a:latin typeface="Bahnschrift Light Condensed" panose="020B0502040204020203" pitchFamily="34" charset="0"/>
              </a:rPr>
              <a:t> та </a:t>
            </a:r>
            <a:r>
              <a:rPr lang="ru-RU" sz="1400" dirty="0" err="1">
                <a:latin typeface="Bahnschrift Light Condensed" panose="020B0502040204020203" pitchFamily="34" charset="0"/>
              </a:rPr>
              <a:t>утилізація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енергетичного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обладнання</a:t>
            </a:r>
            <a:r>
              <a:rPr lang="ru-RU" sz="1400" dirty="0">
                <a:latin typeface="Bahnschrift Light Condensed" panose="020B0502040204020203" pitchFamily="34" charset="0"/>
              </a:rPr>
              <a:t> та </a:t>
            </a:r>
            <a:r>
              <a:rPr lang="ru-RU" sz="1400" dirty="0" err="1">
                <a:latin typeface="Bahnschrift Light Condensed" panose="020B0502040204020203" pitchFamily="34" charset="0"/>
              </a:rPr>
              <a:t>ресурсів</a:t>
            </a:r>
            <a:r>
              <a:rPr lang="uk-UA" sz="1400" dirty="0">
                <a:latin typeface="Bahnschrift Light Condensed" panose="020B0502040204020203" pitchFamily="34" charset="0"/>
              </a:rPr>
              <a:t>» є:</a:t>
            </a:r>
          </a:p>
          <a:p>
            <a:pPr indent="-34290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uk-UA" sz="1400" dirty="0">
                <a:latin typeface="Bahnschrift Light Condensed" panose="020B0502040204020203" pitchFamily="34" charset="0"/>
              </a:rPr>
              <a:t>вивчення нормативної та технічної документацією в області </a:t>
            </a:r>
            <a:r>
              <a:rPr lang="ru-RU" sz="1400" dirty="0" err="1">
                <a:latin typeface="Bahnschrift Light Condensed" panose="020B0502040204020203" pitchFamily="34" charset="0"/>
              </a:rPr>
              <a:t>виробництва</a:t>
            </a:r>
            <a:r>
              <a:rPr lang="ru-RU" sz="1400" dirty="0">
                <a:latin typeface="Bahnschrift Light Condensed" panose="020B0502040204020203" pitchFamily="34" charset="0"/>
              </a:rPr>
              <a:t>, </a:t>
            </a:r>
            <a:r>
              <a:rPr lang="ru-RU" sz="1400" dirty="0" err="1">
                <a:latin typeface="Bahnschrift Light Condensed" panose="020B0502040204020203" pitchFamily="34" charset="0"/>
              </a:rPr>
              <a:t>експлуатації</a:t>
            </a:r>
            <a:r>
              <a:rPr lang="ru-RU" sz="1400" dirty="0">
                <a:latin typeface="Bahnschrift Light Condensed" panose="020B0502040204020203" pitchFamily="34" charset="0"/>
              </a:rPr>
              <a:t> та </a:t>
            </a:r>
            <a:r>
              <a:rPr lang="ru-RU" sz="1400" dirty="0" err="1">
                <a:latin typeface="Bahnschrift Light Condensed" panose="020B0502040204020203" pitchFamily="34" charset="0"/>
              </a:rPr>
              <a:t>утилізації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енергетичного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обладнання</a:t>
            </a:r>
            <a:r>
              <a:rPr lang="uk-UA" sz="1400" dirty="0">
                <a:latin typeface="Bahnschrift Light Condensed" panose="020B0502040204020203" pitchFamily="34" charset="0"/>
              </a:rPr>
              <a:t>;</a:t>
            </a:r>
          </a:p>
          <a:p>
            <a:pPr indent="-34290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uk-UA" sz="1400" dirty="0">
                <a:latin typeface="Bahnschrift Light Condensed" panose="020B0502040204020203" pitchFamily="34" charset="0"/>
              </a:rPr>
              <a:t>отримання здобувачами вищої освіти інформації про види електрообладнання, що застосовуються на сучасних підприємствах, способах їх монтажу, налагодження та ремонту;</a:t>
            </a:r>
          </a:p>
          <a:p>
            <a:pPr indent="-34290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uk-UA" sz="1400" dirty="0">
                <a:latin typeface="Bahnschrift Light Condensed" panose="020B0502040204020203" pitchFamily="34" charset="0"/>
              </a:rPr>
              <a:t>навчання методам виявлення основних дефектів електрообладнання і способів їх усунення;</a:t>
            </a:r>
          </a:p>
          <a:p>
            <a:pPr indent="-342900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uk-UA" sz="1400" dirty="0">
                <a:latin typeface="Bahnschrift Light Condensed" panose="020B0502040204020203" pitchFamily="34" charset="0"/>
              </a:rPr>
              <a:t>опанування сутності техніко-економічних показників експлуатації електрогосподарства.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uk-UA" sz="1200" dirty="0">
              <a:latin typeface="Bahnschrift Light Condensed" panose="020B0502040204020203" pitchFamily="34" charset="0"/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2C4C4617-52B4-4180-A0EE-8A7B0FBBE4D7}"/>
              </a:ext>
            </a:extLst>
          </p:cNvPr>
          <p:cNvSpPr txBox="1">
            <a:spLocks/>
          </p:cNvSpPr>
          <p:nvPr/>
        </p:nvSpPr>
        <p:spPr>
          <a:xfrm>
            <a:off x="525645" y="262272"/>
            <a:ext cx="3930836" cy="41954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uk-UA" dirty="0">
                <a:latin typeface="Bahnschrift Light Condensed" panose="020B0502040204020203" pitchFamily="34" charset="0"/>
              </a:rPr>
              <a:t>Анотація курсу</a:t>
            </a:r>
            <a:endParaRPr lang="x-none" dirty="0">
              <a:latin typeface="Bahnschrift Light Condensed" panose="020B0502040204020203" pitchFamily="34" charset="0"/>
            </a:endParaRPr>
          </a:p>
        </p:txBody>
      </p:sp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2E1FDED1-99DF-4D68-B529-21F8F459C2C3}"/>
              </a:ext>
            </a:extLst>
          </p:cNvPr>
          <p:cNvSpPr txBox="1">
            <a:spLocks/>
          </p:cNvSpPr>
          <p:nvPr/>
        </p:nvSpPr>
        <p:spPr>
          <a:xfrm>
            <a:off x="7004572" y="857786"/>
            <a:ext cx="4616298" cy="7315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ru-RU" sz="2000" dirty="0" err="1">
                <a:latin typeface="Bahnschrift Light Condensed" panose="020B0502040204020203" pitchFamily="34" charset="0"/>
              </a:rPr>
              <a:t>Результати</a:t>
            </a:r>
            <a:r>
              <a:rPr lang="ru-RU" sz="2000" dirty="0">
                <a:latin typeface="Bahnschrift Light Condensed" panose="020B0502040204020203" pitchFamily="34" charset="0"/>
              </a:rPr>
              <a:t> </a:t>
            </a:r>
            <a:r>
              <a:rPr lang="ru-RU" sz="2000" dirty="0" err="1">
                <a:latin typeface="Bahnschrift Light Condensed" panose="020B0502040204020203" pitchFamily="34" charset="0"/>
              </a:rPr>
              <a:t>навчання</a:t>
            </a:r>
            <a:r>
              <a:rPr lang="ru-RU" sz="2000" dirty="0">
                <a:latin typeface="Bahnschrift Light Condensed" panose="020B0502040204020203" pitchFamily="34" charset="0"/>
              </a:rPr>
              <a:t> (</a:t>
            </a:r>
            <a:r>
              <a:rPr lang="ru-RU" sz="2000" dirty="0" err="1">
                <a:latin typeface="Bahnschrift Light Condensed" panose="020B0502040204020203" pitchFamily="34" charset="0"/>
              </a:rPr>
              <a:t>відповідно</a:t>
            </a:r>
            <a:r>
              <a:rPr lang="ru-RU" sz="2000" dirty="0">
                <a:latin typeface="Bahnschrift Light Condensed" panose="020B0502040204020203" pitchFamily="34" charset="0"/>
              </a:rPr>
              <a:t> до стандарту </a:t>
            </a:r>
          </a:p>
          <a:p>
            <a:pPr algn="l">
              <a:spcBef>
                <a:spcPts val="0"/>
              </a:spcBef>
            </a:pPr>
            <a:r>
              <a:rPr lang="ru-RU" sz="2000" dirty="0" err="1">
                <a:latin typeface="Bahnschrift Light Condensed" panose="020B0502040204020203" pitchFamily="34" charset="0"/>
              </a:rPr>
              <a:t>спеціальності</a:t>
            </a:r>
            <a:r>
              <a:rPr lang="ru-RU" sz="2000" dirty="0">
                <a:latin typeface="Bahnschrift Light Condensed" panose="020B0502040204020203" pitchFamily="34" charset="0"/>
              </a:rPr>
              <a:t> та </a:t>
            </a:r>
            <a:r>
              <a:rPr lang="ru-RU" sz="2000" dirty="0" err="1">
                <a:latin typeface="Bahnschrift Light Condensed" panose="020B0502040204020203" pitchFamily="34" charset="0"/>
              </a:rPr>
              <a:t>освітньої</a:t>
            </a:r>
            <a:r>
              <a:rPr lang="ru-RU" sz="2000" dirty="0">
                <a:latin typeface="Bahnschrift Light Condensed" panose="020B0502040204020203" pitchFamily="34" charset="0"/>
              </a:rPr>
              <a:t> </a:t>
            </a:r>
            <a:r>
              <a:rPr lang="ru-RU" sz="2000" dirty="0" err="1">
                <a:latin typeface="Bahnschrift Light Condensed" panose="020B0502040204020203" pitchFamily="34" charset="0"/>
              </a:rPr>
              <a:t>програми</a:t>
            </a:r>
            <a:r>
              <a:rPr lang="ru-RU" sz="2000" dirty="0">
                <a:latin typeface="Bahnschrift Light Condensed" panose="020B0502040204020203" pitchFamily="34" charset="0"/>
              </a:rPr>
              <a:t>)</a:t>
            </a:r>
            <a:endParaRPr lang="x-none" sz="2000" dirty="0">
              <a:latin typeface="Bahnschrift Light Condensed" panose="020B0502040204020203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4D0842D-E283-4A1B-90E0-8B41E92778A3}"/>
              </a:ext>
            </a:extLst>
          </p:cNvPr>
          <p:cNvSpPr txBox="1"/>
          <p:nvPr/>
        </p:nvSpPr>
        <p:spPr>
          <a:xfrm>
            <a:off x="7004572" y="1774373"/>
            <a:ext cx="5065462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ПР4. Окреслювати план заходів з підвищення надійності, безпеки експлуатації та продовження ресурсу електроенергетичного, електротехнічного та електромеханічного обладнання і відповідних комплексів і систем.</a:t>
            </a:r>
          </a:p>
          <a:p>
            <a:pPr algn="just"/>
            <a:endParaRPr lang="uk-UA" sz="16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  <a:p>
            <a:pPr algn="just"/>
            <a:r>
              <a:rPr lang="uk-UA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ПР6 Реконструювати існуючі електричні мережі, станції та підстанції, електротехнічні і електромеханічні комплекси та системи з метою підвищення їх надійності, ефективності експлуатації та продовження ресурсу.</a:t>
            </a:r>
          </a:p>
          <a:p>
            <a:pPr algn="just"/>
            <a:endParaRPr lang="uk-UA" sz="16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  <a:p>
            <a:pPr algn="just"/>
            <a:r>
              <a:rPr lang="ru-RU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ПР20 </a:t>
            </a:r>
            <a:r>
              <a:rPr lang="ru-RU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Виявляти</a:t>
            </a:r>
            <a:r>
              <a:rPr lang="ru-RU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основні</a:t>
            </a:r>
            <a:r>
              <a:rPr lang="ru-RU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чинники</a:t>
            </a:r>
            <a:r>
              <a:rPr lang="ru-RU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та </a:t>
            </a:r>
            <a:r>
              <a:rPr lang="ru-RU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технічні</a:t>
            </a:r>
            <a:r>
              <a:rPr lang="ru-RU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проблеми</a:t>
            </a:r>
            <a:r>
              <a:rPr lang="ru-RU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що</a:t>
            </a:r>
            <a:r>
              <a:rPr lang="ru-RU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можуть</a:t>
            </a:r>
            <a:r>
              <a:rPr lang="ru-RU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заважати</a:t>
            </a:r>
            <a:r>
              <a:rPr lang="ru-RU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впровадженню</a:t>
            </a:r>
            <a:r>
              <a:rPr lang="ru-RU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сучасних</a:t>
            </a:r>
            <a:r>
              <a:rPr lang="ru-RU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методів</a:t>
            </a:r>
            <a:r>
              <a:rPr lang="ru-RU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керування</a:t>
            </a:r>
            <a:r>
              <a:rPr lang="ru-RU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</a:t>
            </a:r>
            <a:r>
              <a:rPr lang="ru-RU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електроенергетичними</a:t>
            </a:r>
            <a:r>
              <a:rPr lang="ru-RU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, </a:t>
            </a:r>
            <a:r>
              <a:rPr lang="ru-RU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електротехнічними</a:t>
            </a:r>
            <a:r>
              <a:rPr lang="ru-RU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та </a:t>
            </a:r>
            <a:r>
              <a:rPr lang="ru-RU" sz="1600" dirty="0" err="1">
                <a:solidFill>
                  <a:schemeClr val="bg1"/>
                </a:solidFill>
                <a:latin typeface="Bahnschrift Light Condensed" panose="020B0502040204020203" pitchFamily="34" charset="0"/>
              </a:rPr>
              <a:t>електромеханічними</a:t>
            </a:r>
            <a:r>
              <a:rPr lang="ru-RU" sz="1600" dirty="0">
                <a:solidFill>
                  <a:schemeClr val="bg1"/>
                </a:solidFill>
                <a:latin typeface="Bahnschrift Light Condensed" panose="020B0502040204020203" pitchFamily="34" charset="0"/>
              </a:rPr>
              <a:t> системами.</a:t>
            </a:r>
            <a:endParaRPr lang="uk-UA" sz="1600" dirty="0">
              <a:solidFill>
                <a:schemeClr val="bg1"/>
              </a:solidFill>
              <a:latin typeface="Bahnschrift Ligh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841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AF982A7-B0AF-4176-831A-1B4612BAE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644" y="97109"/>
            <a:ext cx="7540669" cy="74987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C416691-B065-4CC6-A53F-1D9184A1243D}"/>
              </a:ext>
            </a:extLst>
          </p:cNvPr>
          <p:cNvSpPr/>
          <p:nvPr/>
        </p:nvSpPr>
        <p:spPr>
          <a:xfrm>
            <a:off x="11632" y="2819942"/>
            <a:ext cx="8869048" cy="1001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E8199B-22E4-493C-9791-2CF7F5E009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22" y="189310"/>
            <a:ext cx="2872533" cy="65683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DEF90C7-410B-4714-8AC5-2AABF89AB577}"/>
              </a:ext>
            </a:extLst>
          </p:cNvPr>
          <p:cNvSpPr txBox="1"/>
          <p:nvPr/>
        </p:nvSpPr>
        <p:spPr>
          <a:xfrm>
            <a:off x="525645" y="271990"/>
            <a:ext cx="776574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Bahnschrift Light Condensed" panose="020B0502040204020203" pitchFamily="34" charset="0"/>
              </a:rPr>
              <a:t>Календарно-</a:t>
            </a:r>
            <a:r>
              <a:rPr lang="ru-RU" sz="2000" dirty="0" err="1">
                <a:latin typeface="Bahnschrift Light Condensed" panose="020B0502040204020203" pitchFamily="34" charset="0"/>
              </a:rPr>
              <a:t>тематичний</a:t>
            </a:r>
            <a:r>
              <a:rPr lang="ru-RU" sz="2000" dirty="0">
                <a:latin typeface="Bahnschrift Light Condensed" panose="020B0502040204020203" pitchFamily="34" charset="0"/>
              </a:rPr>
              <a:t> план (схема) </a:t>
            </a:r>
            <a:r>
              <a:rPr lang="ru-RU" sz="2000" dirty="0" err="1">
                <a:latin typeface="Bahnschrift Light Condensed" panose="020B0502040204020203" pitchFamily="34" charset="0"/>
              </a:rPr>
              <a:t>навчальної</a:t>
            </a:r>
            <a:r>
              <a:rPr lang="ru-RU" sz="2000" dirty="0">
                <a:latin typeface="Bahnschrift Light Condensed" panose="020B0502040204020203" pitchFamily="34" charset="0"/>
              </a:rPr>
              <a:t> </a:t>
            </a:r>
            <a:r>
              <a:rPr lang="ru-RU" sz="2000" dirty="0" err="1">
                <a:latin typeface="Bahnschrift Light Condensed" panose="020B0502040204020203" pitchFamily="34" charset="0"/>
              </a:rPr>
              <a:t>дисципліни</a:t>
            </a:r>
            <a:endParaRPr lang="x-none" sz="2000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0FFE8515-B218-4950-89B8-C2B389B35D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514537"/>
              </p:ext>
            </p:extLst>
          </p:nvPr>
        </p:nvGraphicFramePr>
        <p:xfrm>
          <a:off x="272667" y="1497823"/>
          <a:ext cx="11442903" cy="3882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145">
                  <a:extLst>
                    <a:ext uri="{9D8B030D-6E8A-4147-A177-3AD203B41FA5}">
                      <a16:colId xmlns:a16="http://schemas.microsoft.com/office/drawing/2014/main" val="461865480"/>
                    </a:ext>
                  </a:extLst>
                </a:gridCol>
                <a:gridCol w="2594707">
                  <a:extLst>
                    <a:ext uri="{9D8B030D-6E8A-4147-A177-3AD203B41FA5}">
                      <a16:colId xmlns:a16="http://schemas.microsoft.com/office/drawing/2014/main" val="467079098"/>
                    </a:ext>
                  </a:extLst>
                </a:gridCol>
                <a:gridCol w="7142825">
                  <a:extLst>
                    <a:ext uri="{9D8B030D-6E8A-4147-A177-3AD203B41FA5}">
                      <a16:colId xmlns:a16="http://schemas.microsoft.com/office/drawing/2014/main" val="3339770601"/>
                    </a:ext>
                  </a:extLst>
                </a:gridCol>
                <a:gridCol w="1093226">
                  <a:extLst>
                    <a:ext uri="{9D8B030D-6E8A-4147-A177-3AD203B41FA5}">
                      <a16:colId xmlns:a16="http://schemas.microsoft.com/office/drawing/2014/main" val="856258694"/>
                    </a:ext>
                  </a:extLst>
                </a:gridCol>
              </a:tblGrid>
              <a:tr h="492009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№ тижня</a:t>
                      </a:r>
                      <a:endParaRPr lang="x-none" sz="12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Вид і номер заняття</a:t>
                      </a:r>
                      <a:endParaRPr lang="x-none" sz="12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Тема заняття або самостійної роботи</a:t>
                      </a:r>
                      <a:endParaRPr lang="x-none" sz="12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Кількість </a:t>
                      </a:r>
                      <a:r>
                        <a:rPr lang="uk-UA" sz="1200" dirty="0" err="1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аудитроних</a:t>
                      </a:r>
                      <a:r>
                        <a:rPr lang="uk-UA" sz="12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 годин</a:t>
                      </a:r>
                      <a:endParaRPr lang="x-none" sz="12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765823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1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Лекція 1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Енергетика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України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та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виробництво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,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експлуатація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та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утилізація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енергетичного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обладнання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та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ресурсів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800040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Лекція 2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Передумови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теорії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технічної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експлуатації</a:t>
                      </a:r>
                      <a:endParaRPr lang="x-none" sz="160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57876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3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Практичне заняття 1</a:t>
                      </a:r>
                      <a:endParaRPr lang="x-none" sz="1600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Форми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документів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,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необхідних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при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виробництві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,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експлуатації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та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утилізації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енергетичного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обладнання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та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ресурсів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x-none" sz="1600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98894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4</a:t>
                      </a:r>
                      <a:endParaRPr lang="x-none" sz="16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Лекція 3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Нормативна,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технічна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та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експлуатаційна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документація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55436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5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Лекція 4</a:t>
                      </a:r>
                      <a:endParaRPr lang="x-none" sz="160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Енергетичне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обладнання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в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галузі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x-none" sz="16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53140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6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Практичне заняття 2</a:t>
                      </a:r>
                      <a:endParaRPr lang="x-none" sz="1600" b="1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Оцінка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даних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,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щодо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умов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експлуатації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та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вибору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енергетичного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обладнання</a:t>
                      </a:r>
                      <a:endParaRPr lang="x-none" sz="1600" b="1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x-none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543351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7</a:t>
                      </a:r>
                      <a:endParaRPr lang="x-none" sz="160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Лекція 5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Основи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оптимізації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експлуатації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енергетичного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обладнання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643208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err="1">
                          <a:solidFill>
                            <a:srgbClr val="FF0000"/>
                          </a:solidFill>
                          <a:latin typeface="Bahnschrift Light Condensed" panose="020B0502040204020203" pitchFamily="34" charset="0"/>
                        </a:rPr>
                        <a:t>Поточний</a:t>
                      </a: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Bahnschrift Light Condensed" panose="020B0502040204020203" pitchFamily="34" charset="0"/>
                        </a:rPr>
                        <a:t> контроль 1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sz="1600" b="1" dirty="0">
                        <a:solidFill>
                          <a:srgbClr val="FF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2205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01256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AF982A7-B0AF-4176-831A-1B4612BAE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644" y="97109"/>
            <a:ext cx="7540669" cy="749873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C416691-B065-4CC6-A53F-1D9184A1243D}"/>
              </a:ext>
            </a:extLst>
          </p:cNvPr>
          <p:cNvSpPr/>
          <p:nvPr/>
        </p:nvSpPr>
        <p:spPr>
          <a:xfrm>
            <a:off x="11632" y="2819942"/>
            <a:ext cx="8869048" cy="10015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5E8199B-22E4-493C-9791-2CF7F5E009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522" y="189310"/>
            <a:ext cx="2872533" cy="65683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DEF90C7-410B-4714-8AC5-2AABF89AB577}"/>
              </a:ext>
            </a:extLst>
          </p:cNvPr>
          <p:cNvSpPr txBox="1"/>
          <p:nvPr/>
        </p:nvSpPr>
        <p:spPr>
          <a:xfrm>
            <a:off x="525644" y="258406"/>
            <a:ext cx="7765742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latin typeface="Bahnschrift Light Condensed" panose="020B0502040204020203" pitchFamily="34" charset="0"/>
              </a:rPr>
              <a:t>Календарно-</a:t>
            </a:r>
            <a:r>
              <a:rPr lang="ru-RU" sz="2000" dirty="0" err="1">
                <a:latin typeface="Bahnschrift Light Condensed" panose="020B0502040204020203" pitchFamily="34" charset="0"/>
              </a:rPr>
              <a:t>тематичний</a:t>
            </a:r>
            <a:r>
              <a:rPr lang="ru-RU" sz="2000" dirty="0">
                <a:latin typeface="Bahnschrift Light Condensed" panose="020B0502040204020203" pitchFamily="34" charset="0"/>
              </a:rPr>
              <a:t> план (схема) </a:t>
            </a:r>
            <a:r>
              <a:rPr lang="ru-RU" sz="2000" dirty="0" err="1">
                <a:latin typeface="Bahnschrift Light Condensed" panose="020B0502040204020203" pitchFamily="34" charset="0"/>
              </a:rPr>
              <a:t>навчальної</a:t>
            </a:r>
            <a:r>
              <a:rPr lang="ru-RU" sz="2000" dirty="0">
                <a:latin typeface="Bahnschrift Light Condensed" panose="020B0502040204020203" pitchFamily="34" charset="0"/>
              </a:rPr>
              <a:t> </a:t>
            </a:r>
            <a:r>
              <a:rPr lang="ru-RU" sz="2000" dirty="0" err="1">
                <a:latin typeface="Bahnschrift Light Condensed" panose="020B0502040204020203" pitchFamily="34" charset="0"/>
              </a:rPr>
              <a:t>дисципліни</a:t>
            </a:r>
            <a:r>
              <a:rPr lang="ru-RU" sz="20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>
                <a:latin typeface="Bahnschrift Light Condensed" panose="020B0502040204020203" pitchFamily="34" charset="0"/>
              </a:rPr>
              <a:t>(</a:t>
            </a:r>
            <a:r>
              <a:rPr lang="ru-RU" sz="1400" dirty="0" err="1">
                <a:latin typeface="Bahnschrift Light Condensed" panose="020B0502040204020203" pitchFamily="34" charset="0"/>
              </a:rPr>
              <a:t>продовження</a:t>
            </a:r>
            <a:r>
              <a:rPr lang="ru-RU" sz="1400" dirty="0">
                <a:latin typeface="Bahnschrift Light Condensed" panose="020B0502040204020203" pitchFamily="34" charset="0"/>
              </a:rPr>
              <a:t>)</a:t>
            </a:r>
            <a:endParaRPr lang="x-none" sz="1400" dirty="0">
              <a:latin typeface="Bahnschrift Light Condensed" panose="020B0502040204020203" pitchFamily="34" charset="0"/>
            </a:endParaRPr>
          </a:p>
        </p:txBody>
      </p:sp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0FFE8515-B218-4950-89B8-C2B389B35D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534931"/>
              </p:ext>
            </p:extLst>
          </p:nvPr>
        </p:nvGraphicFramePr>
        <p:xfrm>
          <a:off x="243920" y="1063958"/>
          <a:ext cx="11442903" cy="411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145">
                  <a:extLst>
                    <a:ext uri="{9D8B030D-6E8A-4147-A177-3AD203B41FA5}">
                      <a16:colId xmlns:a16="http://schemas.microsoft.com/office/drawing/2014/main" val="461865480"/>
                    </a:ext>
                  </a:extLst>
                </a:gridCol>
                <a:gridCol w="2899507">
                  <a:extLst>
                    <a:ext uri="{9D8B030D-6E8A-4147-A177-3AD203B41FA5}">
                      <a16:colId xmlns:a16="http://schemas.microsoft.com/office/drawing/2014/main" val="467079098"/>
                    </a:ext>
                  </a:extLst>
                </a:gridCol>
                <a:gridCol w="6838025">
                  <a:extLst>
                    <a:ext uri="{9D8B030D-6E8A-4147-A177-3AD203B41FA5}">
                      <a16:colId xmlns:a16="http://schemas.microsoft.com/office/drawing/2014/main" val="3339770601"/>
                    </a:ext>
                  </a:extLst>
                </a:gridCol>
                <a:gridCol w="1093226">
                  <a:extLst>
                    <a:ext uri="{9D8B030D-6E8A-4147-A177-3AD203B41FA5}">
                      <a16:colId xmlns:a16="http://schemas.microsoft.com/office/drawing/2014/main" val="856258694"/>
                    </a:ext>
                  </a:extLst>
                </a:gridCol>
              </a:tblGrid>
              <a:tr h="492009"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№ тижня</a:t>
                      </a:r>
                      <a:endParaRPr lang="x-none" sz="12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Вид і номер заняття</a:t>
                      </a:r>
                      <a:endParaRPr lang="x-none" sz="12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Тема заняття або самостійної роботи</a:t>
                      </a:r>
                      <a:endParaRPr lang="x-none" sz="12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Кількість аудиторних годин</a:t>
                      </a:r>
                      <a:endParaRPr lang="x-none" sz="120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0765823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8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Лекція 6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Основи теорії надійності та</a:t>
                      </a:r>
                      <a:r>
                        <a:rPr lang="uk-UA" sz="1600" baseline="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надійність роботи енергосистеми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5800040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9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Лекція 7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Контроль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технічного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стану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енергетичного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обладнання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7057876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10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Практичне заняття 4</a:t>
                      </a:r>
                      <a:endParaRPr lang="x-none" sz="1600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Оцінка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даних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,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щодо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надійності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роботи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енергетичної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системи</a:t>
                      </a:r>
                      <a:endParaRPr lang="ru-RU" sz="1600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x-none" sz="1600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898894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11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Лекція 8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Оцінка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технічного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 стану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ізоляції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струмовідних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частин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b="0" dirty="0" err="1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електрообладнання</a:t>
                      </a:r>
                      <a:endParaRPr lang="x-none" sz="16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0" dirty="0">
                          <a:solidFill>
                            <a:schemeClr val="tx1"/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x-none" sz="1600" b="0" dirty="0">
                        <a:solidFill>
                          <a:schemeClr val="tx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55436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12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Лекція 9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Приймання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в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експлуатацію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енергетичних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установок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4531405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Практичне заняття 4</a:t>
                      </a:r>
                      <a:endParaRPr lang="x-none" sz="1600" b="1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Аналіз</a:t>
                      </a:r>
                      <a:r>
                        <a:rPr lang="ru-RU" sz="1600" b="1" kern="1200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економічної</a:t>
                      </a:r>
                      <a:r>
                        <a:rPr lang="ru-RU" sz="1600" b="1" kern="1200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ефективності</a:t>
                      </a:r>
                      <a:r>
                        <a:rPr lang="ru-RU" sz="1600" b="1" kern="1200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експлуатації</a:t>
                      </a:r>
                      <a:r>
                        <a:rPr lang="ru-RU" sz="1600" b="1" kern="1200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енергетичного</a:t>
                      </a:r>
                      <a:r>
                        <a:rPr lang="ru-RU" sz="1600" b="1" kern="1200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обладнання</a:t>
                      </a:r>
                      <a:endParaRPr lang="x-none" sz="1600" b="1" kern="1200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13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Лекція 10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Організація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технічного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обслуговування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та ремонту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енергетичного</a:t>
                      </a:r>
                      <a:r>
                        <a:rPr lang="ru-RU" sz="1600" dirty="0"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dirty="0" err="1">
                          <a:latin typeface="Bahnschrift Light Condensed" panose="020B0502040204020203" pitchFamily="34" charset="0"/>
                        </a:rPr>
                        <a:t>обладнання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2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543351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latin typeface="Bahnschrift Light Condensed" panose="020B0502040204020203" pitchFamily="34" charset="0"/>
                        </a:rPr>
                        <a:t>14</a:t>
                      </a:r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Практичне заняття 5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Основні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методи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пошуку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дефектів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та </a:t>
                      </a:r>
                      <a:r>
                        <a:rPr lang="ru-RU" sz="1600" b="1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пошкоджень</a:t>
                      </a:r>
                      <a:r>
                        <a:rPr lang="ru-RU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 </a:t>
                      </a:r>
                      <a:r>
                        <a:rPr lang="ru-RU" sz="1600" b="1" kern="1200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енергетичного</a:t>
                      </a:r>
                      <a:r>
                        <a:rPr lang="ru-RU" sz="1600" b="1" kern="1200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err="1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  <a:ea typeface="+mn-ea"/>
                          <a:cs typeface="+mn-cs"/>
                        </a:rPr>
                        <a:t>обладнання</a:t>
                      </a:r>
                      <a:endParaRPr lang="x-none" sz="1600" b="1" kern="120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 dirty="0">
                          <a:solidFill>
                            <a:srgbClr val="0070C0"/>
                          </a:solidFill>
                          <a:latin typeface="Bahnschrift Light Condensed" panose="020B0502040204020203" pitchFamily="34" charset="0"/>
                        </a:rPr>
                        <a:t>2</a:t>
                      </a:r>
                      <a:endParaRPr lang="x-none" sz="1600" b="1" dirty="0">
                        <a:solidFill>
                          <a:srgbClr val="0070C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7643208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pPr algn="ctr"/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b="1" dirty="0">
                          <a:solidFill>
                            <a:srgbClr val="FF0000"/>
                          </a:solidFill>
                          <a:latin typeface="Bahnschrift Light Condensed" panose="020B0502040204020203" pitchFamily="34" charset="0"/>
                        </a:rPr>
                        <a:t>Поточний контроль 2</a:t>
                      </a:r>
                      <a:endParaRPr lang="x-none" sz="1600" b="1" dirty="0">
                        <a:solidFill>
                          <a:srgbClr val="FF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sz="1600" b="1" dirty="0">
                        <a:solidFill>
                          <a:srgbClr val="FF0000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x-none" sz="1600" dirty="0"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60122"/>
                  </a:ext>
                </a:extLst>
              </a:tr>
              <a:tr h="347300">
                <a:tc>
                  <a:txBody>
                    <a:bodyPr/>
                    <a:lstStyle/>
                    <a:p>
                      <a:endParaRPr lang="x-none" sz="1600" dirty="0">
                        <a:solidFill>
                          <a:schemeClr val="bg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600" dirty="0">
                          <a:solidFill>
                            <a:schemeClr val="bg1"/>
                          </a:solidFill>
                          <a:latin typeface="Bahnschrift Light Condensed" panose="020B0502040204020203" pitchFamily="34" charset="0"/>
                        </a:rPr>
                        <a:t>Всього</a:t>
                      </a:r>
                      <a:endParaRPr lang="x-none" sz="1600" dirty="0">
                        <a:solidFill>
                          <a:schemeClr val="bg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x-none" sz="1600" dirty="0">
                        <a:solidFill>
                          <a:schemeClr val="bg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dirty="0">
                          <a:solidFill>
                            <a:schemeClr val="bg1"/>
                          </a:solidFill>
                          <a:latin typeface="Bahnschrift Light Condensed" panose="020B0502040204020203" pitchFamily="34" charset="0"/>
                        </a:rPr>
                        <a:t>30</a:t>
                      </a:r>
                      <a:endParaRPr lang="x-none" sz="1600" dirty="0">
                        <a:solidFill>
                          <a:schemeClr val="bg1"/>
                        </a:solidFill>
                        <a:latin typeface="Bahnschrift Light Condensed" panose="020B0502040204020203" pitchFamily="34" charset="0"/>
                      </a:endParaRPr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00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0548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6821866E-56B4-48E2-94D1-78F725BA27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8092" y="142188"/>
            <a:ext cx="4127350" cy="7498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F6764DC-BFC0-4802-981E-61990F1E3E5F}"/>
              </a:ext>
            </a:extLst>
          </p:cNvPr>
          <p:cNvSpPr txBox="1"/>
          <p:nvPr/>
        </p:nvSpPr>
        <p:spPr>
          <a:xfrm>
            <a:off x="170894" y="220151"/>
            <a:ext cx="6150007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err="1">
                <a:latin typeface="Bahnschrift Light Condensed" panose="020B0502040204020203" pitchFamily="34" charset="0"/>
              </a:rPr>
              <a:t>Політики</a:t>
            </a:r>
            <a:r>
              <a:rPr lang="ru-RU" sz="2400" dirty="0">
                <a:latin typeface="Bahnschrift Light Condensed" panose="020B0502040204020203" pitchFamily="34" charset="0"/>
              </a:rPr>
              <a:t> курсу </a:t>
            </a:r>
          </a:p>
          <a:p>
            <a:endParaRPr lang="ru-RU" dirty="0">
              <a:latin typeface="Bahnschrift Light Condensed" panose="020B0502040204020203" pitchFamily="34" charset="0"/>
            </a:endParaRPr>
          </a:p>
          <a:p>
            <a:endParaRPr lang="ru-RU" sz="1200" dirty="0">
              <a:latin typeface="Bahnschrift Light Condensed" panose="020B0502040204020203" pitchFamily="34" charset="0"/>
            </a:endParaRPr>
          </a:p>
          <a:p>
            <a:r>
              <a:rPr lang="ru-RU" sz="1400" dirty="0" err="1">
                <a:latin typeface="Bahnschrift Light Condensed" panose="020B0502040204020203" pitchFamily="34" charset="0"/>
              </a:rPr>
              <a:t>Політика</a:t>
            </a:r>
            <a:r>
              <a:rPr lang="ru-RU" sz="1400" dirty="0">
                <a:latin typeface="Bahnschrift Light Condensed" panose="020B0502040204020203" pitchFamily="34" charset="0"/>
              </a:rPr>
              <a:t> курсу </a:t>
            </a:r>
            <a:r>
              <a:rPr lang="ru-RU" sz="1400" dirty="0" err="1">
                <a:latin typeface="Bahnschrift Light Condensed" panose="020B0502040204020203" pitchFamily="34" charset="0"/>
              </a:rPr>
              <a:t>будується</a:t>
            </a:r>
            <a:r>
              <a:rPr lang="ru-RU" sz="1400" dirty="0">
                <a:latin typeface="Bahnschrift Light Condensed" panose="020B0502040204020203" pitchFamily="34" charset="0"/>
              </a:rPr>
              <a:t> на засадах </a:t>
            </a:r>
            <a:r>
              <a:rPr lang="ru-RU" sz="1400" dirty="0" err="1">
                <a:latin typeface="Bahnschrift Light Condensed" panose="020B0502040204020203" pitchFamily="34" charset="0"/>
              </a:rPr>
              <a:t>академічної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доброчесності</a:t>
            </a:r>
            <a:endParaRPr lang="ru-RU" sz="14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https://mon.gov.ua/storage/app/media/npa/5a1fe9d9b7112.pdf</a:t>
            </a:r>
          </a:p>
          <a:p>
            <a:r>
              <a:rPr lang="ru-RU" sz="1400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https://drive.google.com/file/d/1fyh2uMJczxJ8shq9LYB9Rhs2TFsbT9bF/view</a:t>
            </a:r>
          </a:p>
          <a:p>
            <a:r>
              <a:rPr lang="ru-RU" sz="1400" dirty="0">
                <a:latin typeface="Bahnschrift Light Condensed" panose="020B0502040204020203" pitchFamily="34" charset="0"/>
              </a:rPr>
              <a:t>та у </a:t>
            </a:r>
            <a:r>
              <a:rPr lang="ru-RU" sz="1400" dirty="0" err="1">
                <a:latin typeface="Bahnschrift Light Condensed" panose="020B0502040204020203" pitchFamily="34" charset="0"/>
              </a:rPr>
              <a:t>відповідності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зі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основними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напрямками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стратегії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розвитку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академії</a:t>
            </a:r>
            <a:endParaRPr lang="ru-RU" sz="1400" dirty="0">
              <a:latin typeface="Bahnschrift Light Condensed" panose="020B0502040204020203" pitchFamily="34" charset="0"/>
            </a:endParaRPr>
          </a:p>
          <a:p>
            <a:r>
              <a:rPr lang="ru-RU" sz="1400" dirty="0">
                <a:solidFill>
                  <a:srgbClr val="0070C0"/>
                </a:solidFill>
                <a:latin typeface="Bahnschrift Light Condensed" panose="020B0502040204020203" pitchFamily="34" charset="0"/>
              </a:rPr>
              <a:t>http://www.uipa.edu.ua/ua/general-information/stratehiia-rozvytku-uip</a:t>
            </a:r>
            <a:endParaRPr lang="x-none" sz="1400" dirty="0">
              <a:solidFill>
                <a:srgbClr val="0070C0"/>
              </a:solidFill>
              <a:latin typeface="Bahnschrift Light Condensed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0A3E98-5BCA-4530-91E0-E77940CAF262}"/>
              </a:ext>
            </a:extLst>
          </p:cNvPr>
          <p:cNvSpPr txBox="1"/>
          <p:nvPr/>
        </p:nvSpPr>
        <p:spPr>
          <a:xfrm>
            <a:off x="170894" y="2198573"/>
            <a:ext cx="559744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err="1">
                <a:latin typeface="Bahnschrift Light Condensed" panose="020B0502040204020203" pitchFamily="34" charset="0"/>
              </a:rPr>
              <a:t>Запитання</a:t>
            </a:r>
            <a:r>
              <a:rPr lang="ru-RU" sz="2400" dirty="0">
                <a:latin typeface="Bahnschrift Light Condensed" panose="020B0502040204020203" pitchFamily="34" charset="0"/>
              </a:rPr>
              <a:t> та </a:t>
            </a:r>
            <a:r>
              <a:rPr lang="ru-RU" sz="2400" dirty="0" err="1">
                <a:latin typeface="Bahnschrift Light Condensed" panose="020B0502040204020203" pitchFamily="34" charset="0"/>
              </a:rPr>
              <a:t>завдання</a:t>
            </a:r>
            <a:r>
              <a:rPr lang="ru-RU" sz="2400" dirty="0">
                <a:latin typeface="Bahnschrift Light Condensed" panose="020B0502040204020203" pitchFamily="34" charset="0"/>
              </a:rPr>
              <a:t> до </a:t>
            </a:r>
            <a:r>
              <a:rPr lang="ru-RU" sz="2400" dirty="0" err="1">
                <a:latin typeface="Bahnschrift Light Condensed" panose="020B0502040204020203" pitchFamily="34" charset="0"/>
              </a:rPr>
              <a:t>підсумкового</a:t>
            </a:r>
            <a:r>
              <a:rPr lang="ru-RU" sz="2400" dirty="0">
                <a:latin typeface="Bahnschrift Light Condensed" panose="020B0502040204020203" pitchFamily="34" charset="0"/>
              </a:rPr>
              <a:t> контролю</a:t>
            </a:r>
          </a:p>
          <a:p>
            <a:endParaRPr lang="ru-RU" sz="1200" dirty="0">
              <a:latin typeface="Bahnschrift Light Condensed" panose="020B0502040204020203" pitchFamily="34" charset="0"/>
            </a:endParaRPr>
          </a:p>
          <a:p>
            <a:pPr marL="174625" indent="-174625"/>
            <a:r>
              <a:rPr lang="ru-RU" sz="1200" dirty="0">
                <a:latin typeface="Bahnschrift Light Condensed" panose="020B0502040204020203" pitchFamily="34" charset="0"/>
              </a:rPr>
              <a:t>1. </a:t>
            </a:r>
            <a:r>
              <a:rPr lang="ru-RU" sz="1200" dirty="0" err="1">
                <a:latin typeface="Bahnschrift Light Condensed" panose="020B0502040204020203" pitchFamily="34" charset="0"/>
              </a:rPr>
              <a:t>Що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означає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термін</a:t>
            </a:r>
            <a:r>
              <a:rPr lang="ru-RU" sz="1200" dirty="0">
                <a:latin typeface="Bahnschrift Light Condensed" panose="020B0502040204020203" pitchFamily="34" charset="0"/>
              </a:rPr>
              <a:t> „</a:t>
            </a:r>
            <a:r>
              <a:rPr lang="ru-RU" sz="1200" dirty="0" err="1">
                <a:latin typeface="Bahnschrift Light Condensed" panose="020B0502040204020203" pitchFamily="34" charset="0"/>
              </a:rPr>
              <a:t>енергетика</a:t>
            </a:r>
            <a:r>
              <a:rPr lang="ru-RU" sz="1200" dirty="0">
                <a:latin typeface="Bahnschrift Light Condensed" panose="020B0502040204020203" pitchFamily="34" charset="0"/>
              </a:rPr>
              <a:t>”?</a:t>
            </a:r>
          </a:p>
          <a:p>
            <a:pPr marL="174625" indent="-174625"/>
            <a:r>
              <a:rPr lang="ru-RU" sz="1200" dirty="0">
                <a:latin typeface="Bahnschrift Light Condensed" panose="020B0502040204020203" pitchFamily="34" charset="0"/>
              </a:rPr>
              <a:t>2. </a:t>
            </a:r>
            <a:r>
              <a:rPr lang="ru-RU" sz="1200" dirty="0" err="1">
                <a:latin typeface="Bahnschrift Light Condensed" panose="020B0502040204020203" pitchFamily="34" charset="0"/>
              </a:rPr>
              <a:t>Що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означає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термін</a:t>
            </a:r>
            <a:r>
              <a:rPr lang="ru-RU" sz="1200" dirty="0">
                <a:latin typeface="Bahnschrift Light Condensed" panose="020B0502040204020203" pitchFamily="34" charset="0"/>
              </a:rPr>
              <a:t> „</a:t>
            </a:r>
            <a:r>
              <a:rPr lang="ru-RU" sz="1200" dirty="0" err="1">
                <a:latin typeface="Bahnschrift Light Condensed" panose="020B0502040204020203" pitchFamily="34" charset="0"/>
              </a:rPr>
              <a:t>умовне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паливо</a:t>
            </a:r>
            <a:r>
              <a:rPr lang="ru-RU" sz="1200" dirty="0">
                <a:latin typeface="Bahnschrift Light Condensed" panose="020B0502040204020203" pitchFamily="34" charset="0"/>
              </a:rPr>
              <a:t>”? </a:t>
            </a:r>
            <a:r>
              <a:rPr lang="ru-RU" sz="1200" dirty="0" err="1">
                <a:latin typeface="Bahnschrift Light Condensed" panose="020B0502040204020203" pitchFamily="34" charset="0"/>
              </a:rPr>
              <a:t>Чому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дорівнює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розрахункова</a:t>
            </a:r>
            <a:r>
              <a:rPr lang="ru-RU" sz="1200" dirty="0">
                <a:latin typeface="Bahnschrift Light Condensed" panose="020B0502040204020203" pitchFamily="34" charset="0"/>
              </a:rPr>
              <a:t> теплота </a:t>
            </a:r>
            <a:r>
              <a:rPr lang="ru-RU" sz="1200" dirty="0" err="1">
                <a:latin typeface="Bahnschrift Light Condensed" panose="020B0502040204020203" pitchFamily="34" charset="0"/>
              </a:rPr>
              <a:t>згоряння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умовного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палива</a:t>
            </a:r>
            <a:r>
              <a:rPr lang="ru-RU" sz="12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200" dirty="0">
                <a:latin typeface="Bahnschrift Light Condensed" panose="020B0502040204020203" pitchFamily="34" charset="0"/>
              </a:rPr>
              <a:t>3. </a:t>
            </a:r>
            <a:r>
              <a:rPr lang="ru-RU" sz="1200" dirty="0" err="1">
                <a:latin typeface="Bahnschrift Light Condensed" panose="020B0502040204020203" pitchFamily="34" charset="0"/>
              </a:rPr>
              <a:t>Що</a:t>
            </a:r>
            <a:r>
              <a:rPr lang="ru-RU" sz="1200" dirty="0">
                <a:latin typeface="Bahnschrift Light Condensed" panose="020B0502040204020203" pitchFamily="34" charset="0"/>
              </a:rPr>
              <a:t> є </a:t>
            </a:r>
            <a:r>
              <a:rPr lang="ru-RU" sz="1200" dirty="0" err="1">
                <a:latin typeface="Bahnschrift Light Condensed" panose="020B0502040204020203" pitchFamily="34" charset="0"/>
              </a:rPr>
              <a:t>первинними</a:t>
            </a:r>
            <a:r>
              <a:rPr lang="ru-RU" sz="1200" dirty="0">
                <a:latin typeface="Bahnschrift Light Condensed" panose="020B0502040204020203" pitchFamily="34" charset="0"/>
              </a:rPr>
              <a:t> (</a:t>
            </a:r>
            <a:r>
              <a:rPr lang="ru-RU" sz="1200" dirty="0" err="1">
                <a:latin typeface="Bahnschrift Light Condensed" panose="020B0502040204020203" pitchFamily="34" charset="0"/>
              </a:rPr>
              <a:t>поновлюваними</a:t>
            </a:r>
            <a:r>
              <a:rPr lang="ru-RU" sz="1200" dirty="0">
                <a:latin typeface="Bahnschrift Light Condensed" panose="020B0502040204020203" pitchFamily="34" charset="0"/>
              </a:rPr>
              <a:t> і </a:t>
            </a:r>
            <a:r>
              <a:rPr lang="ru-RU" sz="1200" dirty="0" err="1">
                <a:latin typeface="Bahnschrift Light Condensed" panose="020B0502040204020203" pitchFamily="34" charset="0"/>
              </a:rPr>
              <a:t>непоновлюваними</a:t>
            </a:r>
            <a:r>
              <a:rPr lang="ru-RU" sz="1200" dirty="0">
                <a:latin typeface="Bahnschrift Light Condensed" panose="020B0502040204020203" pitchFamily="34" charset="0"/>
              </a:rPr>
              <a:t>) та </a:t>
            </a:r>
            <a:r>
              <a:rPr lang="ru-RU" sz="1200" dirty="0" err="1">
                <a:latin typeface="Bahnschrift Light Condensed" panose="020B0502040204020203" pitchFamily="34" charset="0"/>
              </a:rPr>
              <a:t>вторинними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енергетичними</a:t>
            </a:r>
            <a:r>
              <a:rPr lang="ru-RU" sz="1200" dirty="0">
                <a:latin typeface="Bahnschrift Light Condensed" panose="020B0502040204020203" pitchFamily="34" charset="0"/>
              </a:rPr>
              <a:t> ресурсами?</a:t>
            </a:r>
          </a:p>
          <a:p>
            <a:pPr marL="174625" indent="-174625"/>
            <a:r>
              <a:rPr lang="ru-RU" sz="1200" dirty="0">
                <a:latin typeface="Bahnschrift Light Condensed" panose="020B0502040204020203" pitchFamily="34" charset="0"/>
              </a:rPr>
              <a:t>4. </a:t>
            </a:r>
            <a:r>
              <a:rPr lang="ru-RU" sz="1200" dirty="0" err="1">
                <a:latin typeface="Bahnschrift Light Condensed" panose="020B0502040204020203" pitchFamily="34" charset="0"/>
              </a:rPr>
              <a:t>Які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основні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завдання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були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визначені</a:t>
            </a:r>
            <a:r>
              <a:rPr lang="ru-RU" sz="1200" dirty="0">
                <a:latin typeface="Bahnschrift Light Condensed" panose="020B0502040204020203" pitchFamily="34" charset="0"/>
              </a:rPr>
              <a:t> в </a:t>
            </a:r>
            <a:r>
              <a:rPr lang="ru-RU" sz="1200" dirty="0" err="1">
                <a:latin typeface="Bahnschrift Light Condensed" panose="020B0502040204020203" pitchFamily="34" charset="0"/>
              </a:rPr>
              <a:t>Енергетичній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стратегії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України</a:t>
            </a:r>
            <a:r>
              <a:rPr lang="ru-RU" sz="12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200" dirty="0">
                <a:latin typeface="Bahnschrift Light Condensed" panose="020B0502040204020203" pitchFamily="34" charset="0"/>
              </a:rPr>
              <a:t>5. </a:t>
            </a:r>
            <a:r>
              <a:rPr lang="ru-RU" sz="1200" dirty="0" err="1">
                <a:latin typeface="Bahnschrift Light Condensed" panose="020B0502040204020203" pitchFamily="34" charset="0"/>
              </a:rPr>
              <a:t>Які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основні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напрями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розвитку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електропостачальних</a:t>
            </a:r>
            <a:r>
              <a:rPr lang="ru-RU" sz="1200" dirty="0">
                <a:latin typeface="Bahnschrift Light Condensed" panose="020B0502040204020203" pitchFamily="34" charset="0"/>
              </a:rPr>
              <a:t> систем </a:t>
            </a:r>
            <a:r>
              <a:rPr lang="ru-RU" sz="1200" dirty="0" err="1">
                <a:latin typeface="Bahnschrift Light Condensed" panose="020B0502040204020203" pitchFamily="34" charset="0"/>
              </a:rPr>
              <a:t>України</a:t>
            </a:r>
            <a:r>
              <a:rPr lang="ru-RU" sz="12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200" dirty="0">
                <a:latin typeface="Bahnschrift Light Condensed" panose="020B0502040204020203" pitchFamily="34" charset="0"/>
              </a:rPr>
              <a:t>6. </a:t>
            </a:r>
            <a:r>
              <a:rPr lang="ru-RU" sz="1200" dirty="0" err="1">
                <a:latin typeface="Bahnschrift Light Condensed" panose="020B0502040204020203" pitchFamily="34" charset="0"/>
              </a:rPr>
              <a:t>Які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Закони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України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визначають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принципи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державної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політики</a:t>
            </a:r>
            <a:r>
              <a:rPr lang="ru-RU" sz="1200" dirty="0">
                <a:latin typeface="Bahnschrift Light Condensed" panose="020B0502040204020203" pitchFamily="34" charset="0"/>
              </a:rPr>
              <a:t> в </a:t>
            </a:r>
            <a:r>
              <a:rPr lang="ru-RU" sz="1200" dirty="0" err="1">
                <a:latin typeface="Bahnschrift Light Condensed" panose="020B0502040204020203" pitchFamily="34" charset="0"/>
              </a:rPr>
              <a:t>енергетиці</a:t>
            </a:r>
            <a:r>
              <a:rPr lang="ru-RU" sz="12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200" dirty="0">
                <a:latin typeface="Bahnschrift Light Condensed" panose="020B0502040204020203" pitchFamily="34" charset="0"/>
              </a:rPr>
              <a:t>7. </a:t>
            </a:r>
            <a:r>
              <a:rPr lang="ru-RU" sz="1200" dirty="0" err="1">
                <a:latin typeface="Bahnschrift Light Condensed" panose="020B0502040204020203" pitchFamily="34" charset="0"/>
              </a:rPr>
              <a:t>Що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означає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термін</a:t>
            </a:r>
            <a:r>
              <a:rPr lang="ru-RU" sz="1200" dirty="0">
                <a:latin typeface="Bahnschrift Light Condensed" panose="020B0502040204020203" pitchFamily="34" charset="0"/>
              </a:rPr>
              <a:t> „</a:t>
            </a:r>
            <a:r>
              <a:rPr lang="ru-RU" sz="1200" dirty="0" err="1">
                <a:latin typeface="Bahnschrift Light Condensed" panose="020B0502040204020203" pitchFamily="34" charset="0"/>
              </a:rPr>
              <a:t>технічна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експлуатація</a:t>
            </a:r>
            <a:r>
              <a:rPr lang="ru-RU" sz="1200" dirty="0">
                <a:latin typeface="Bahnschrift Light Condensed" panose="020B0502040204020203" pitchFamily="34" charset="0"/>
              </a:rPr>
              <a:t>”?</a:t>
            </a:r>
          </a:p>
          <a:p>
            <a:pPr marL="174625" indent="-174625"/>
            <a:r>
              <a:rPr lang="ru-RU" sz="1200" dirty="0">
                <a:latin typeface="Bahnschrift Light Condensed" panose="020B0502040204020203" pitchFamily="34" charset="0"/>
              </a:rPr>
              <a:t>8. </a:t>
            </a:r>
            <a:r>
              <a:rPr lang="ru-RU" sz="1200" dirty="0" err="1">
                <a:latin typeface="Bahnschrift Light Condensed" panose="020B0502040204020203" pitchFamily="34" charset="0"/>
              </a:rPr>
              <a:t>Що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означає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термін</a:t>
            </a:r>
            <a:r>
              <a:rPr lang="ru-RU" sz="1200" dirty="0">
                <a:latin typeface="Bahnschrift Light Condensed" panose="020B0502040204020203" pitchFamily="34" charset="0"/>
              </a:rPr>
              <a:t> „ремонт”? </a:t>
            </a:r>
            <a:r>
              <a:rPr lang="ru-RU" sz="1200" dirty="0" err="1">
                <a:latin typeface="Bahnschrift Light Condensed" panose="020B0502040204020203" pitchFamily="34" charset="0"/>
              </a:rPr>
              <a:t>Які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види</a:t>
            </a:r>
            <a:r>
              <a:rPr lang="ru-RU" sz="1200" dirty="0">
                <a:latin typeface="Bahnschrift Light Condensed" panose="020B0502040204020203" pitchFamily="34" charset="0"/>
              </a:rPr>
              <a:t> ремонту </a:t>
            </a:r>
            <a:r>
              <a:rPr lang="ru-RU" sz="1200" dirty="0" err="1">
                <a:latin typeface="Bahnschrift Light Condensed" panose="020B0502040204020203" pitchFamily="34" charset="0"/>
              </a:rPr>
              <a:t>техніки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ви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знаєте</a:t>
            </a:r>
            <a:r>
              <a:rPr lang="ru-RU" sz="12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200" dirty="0">
                <a:latin typeface="Bahnschrift Light Condensed" panose="020B0502040204020203" pitchFamily="34" charset="0"/>
              </a:rPr>
              <a:t>9. </a:t>
            </a:r>
            <a:r>
              <a:rPr lang="ru-RU" sz="1200" dirty="0" err="1">
                <a:latin typeface="Bahnschrift Light Condensed" panose="020B0502040204020203" pitchFamily="34" charset="0"/>
              </a:rPr>
              <a:t>Що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означає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термін</a:t>
            </a:r>
            <a:r>
              <a:rPr lang="ru-RU" sz="1200" dirty="0">
                <a:latin typeface="Bahnschrift Light Condensed" panose="020B0502040204020203" pitchFamily="34" charset="0"/>
              </a:rPr>
              <a:t> „</a:t>
            </a:r>
            <a:r>
              <a:rPr lang="ru-RU" sz="1200" dirty="0" err="1">
                <a:latin typeface="Bahnschrift Light Condensed" panose="020B0502040204020203" pitchFamily="34" charset="0"/>
              </a:rPr>
              <a:t>технічне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обслуговування</a:t>
            </a:r>
            <a:r>
              <a:rPr lang="ru-RU" sz="1200" dirty="0">
                <a:latin typeface="Bahnschrift Light Condensed" panose="020B0502040204020203" pitchFamily="34" charset="0"/>
              </a:rPr>
              <a:t>”? </a:t>
            </a:r>
            <a:r>
              <a:rPr lang="ru-RU" sz="1200" dirty="0" err="1">
                <a:latin typeface="Bahnschrift Light Condensed" panose="020B0502040204020203" pitchFamily="34" charset="0"/>
              </a:rPr>
              <a:t>Які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види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технічного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обслуговування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техніки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ви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знаєте</a:t>
            </a:r>
            <a:r>
              <a:rPr lang="ru-RU" sz="12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200" dirty="0">
                <a:latin typeface="Bahnschrift Light Condensed" panose="020B0502040204020203" pitchFamily="34" charset="0"/>
              </a:rPr>
              <a:t>10. </a:t>
            </a:r>
            <a:r>
              <a:rPr lang="ru-RU" sz="1200" dirty="0" err="1">
                <a:latin typeface="Bahnschrift Light Condensed" panose="020B0502040204020203" pitchFamily="34" charset="0"/>
              </a:rPr>
              <a:t>Що</a:t>
            </a:r>
            <a:r>
              <a:rPr lang="ru-RU" sz="1200" dirty="0">
                <a:latin typeface="Bahnschrift Light Condensed" panose="020B0502040204020203" pitchFamily="34" charset="0"/>
              </a:rPr>
              <a:t> є метою </a:t>
            </a:r>
            <a:r>
              <a:rPr lang="ru-RU" sz="1200" dirty="0" err="1">
                <a:latin typeface="Bahnschrift Light Condensed" panose="020B0502040204020203" pitchFamily="34" charset="0"/>
              </a:rPr>
              <a:t>експлуатації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енергетичного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обладнання</a:t>
            </a:r>
            <a:r>
              <a:rPr lang="ru-RU" sz="12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200" dirty="0">
                <a:latin typeface="Bahnschrift Light Condensed" panose="020B0502040204020203" pitchFamily="34" charset="0"/>
              </a:rPr>
              <a:t>11. Чим </a:t>
            </a:r>
            <a:r>
              <a:rPr lang="ru-RU" sz="1200" dirty="0" err="1">
                <a:latin typeface="Bahnschrift Light Condensed" panose="020B0502040204020203" pitchFamily="34" charset="0"/>
              </a:rPr>
              <a:t>відрізняються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обов’язки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електротехнічних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працівників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від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обов’язків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електротехнологічних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працівників</a:t>
            </a:r>
            <a:r>
              <a:rPr lang="ru-RU" sz="12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200" dirty="0">
                <a:latin typeface="Bahnschrift Light Condensed" panose="020B0502040204020203" pitchFamily="34" charset="0"/>
              </a:rPr>
              <a:t>12. </a:t>
            </a:r>
            <a:r>
              <a:rPr lang="ru-RU" sz="1200" dirty="0" err="1">
                <a:latin typeface="Bahnschrift Light Condensed" panose="020B0502040204020203" pitchFamily="34" charset="0"/>
              </a:rPr>
              <a:t>Які</a:t>
            </a:r>
            <a:r>
              <a:rPr lang="ru-RU" sz="1200" dirty="0">
                <a:latin typeface="Bahnschrift Light Condensed" panose="020B0502040204020203" pitchFamily="34" charset="0"/>
              </a:rPr>
              <a:t> признаки </a:t>
            </a:r>
            <a:r>
              <a:rPr lang="ru-RU" sz="1200" dirty="0" err="1">
                <a:latin typeface="Bahnschrift Light Condensed" panose="020B0502040204020203" pitchFamily="34" charset="0"/>
              </a:rPr>
              <a:t>аварії</a:t>
            </a:r>
            <a:r>
              <a:rPr lang="ru-RU" sz="1200" dirty="0">
                <a:latin typeface="Bahnschrift Light Condensed" panose="020B0502040204020203" pitchFamily="34" charset="0"/>
              </a:rPr>
              <a:t>, </a:t>
            </a:r>
            <a:r>
              <a:rPr lang="ru-RU" sz="1200" dirty="0" err="1">
                <a:latin typeface="Bahnschrift Light Condensed" panose="020B0502040204020203" pitchFamily="34" charset="0"/>
              </a:rPr>
              <a:t>відмови</a:t>
            </a:r>
            <a:r>
              <a:rPr lang="ru-RU" sz="1200" dirty="0">
                <a:latin typeface="Bahnschrift Light Condensed" panose="020B0502040204020203" pitchFamily="34" charset="0"/>
              </a:rPr>
              <a:t>, </a:t>
            </a:r>
            <a:r>
              <a:rPr lang="ru-RU" sz="1200" dirty="0" err="1">
                <a:latin typeface="Bahnschrift Light Condensed" panose="020B0502040204020203" pitchFamily="34" charset="0"/>
              </a:rPr>
              <a:t>пошкодження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енергетичного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обладнання</a:t>
            </a:r>
            <a:r>
              <a:rPr lang="ru-RU" sz="12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200" dirty="0">
                <a:latin typeface="Bahnschrift Light Condensed" panose="020B0502040204020203" pitchFamily="34" charset="0"/>
              </a:rPr>
              <a:t>13. </a:t>
            </a:r>
            <a:r>
              <a:rPr lang="ru-RU" sz="1200" dirty="0" err="1">
                <a:latin typeface="Bahnschrift Light Condensed" panose="020B0502040204020203" pitchFamily="34" charset="0"/>
              </a:rPr>
              <a:t>Хто</a:t>
            </a:r>
            <a:r>
              <a:rPr lang="ru-RU" sz="1200" dirty="0">
                <a:latin typeface="Bahnschrift Light Condensed" panose="020B0502040204020203" pitchFamily="34" charset="0"/>
              </a:rPr>
              <a:t> і в </a:t>
            </a:r>
            <a:r>
              <a:rPr lang="ru-RU" sz="1200" dirty="0" err="1">
                <a:latin typeface="Bahnschrift Light Condensed" panose="020B0502040204020203" pitchFamily="34" charset="0"/>
              </a:rPr>
              <a:t>яких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випадках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відповідає</a:t>
            </a:r>
            <a:r>
              <a:rPr lang="ru-RU" sz="1200" dirty="0">
                <a:latin typeface="Bahnschrift Light Condensed" panose="020B0502040204020203" pitchFamily="34" charset="0"/>
              </a:rPr>
              <a:t> за </a:t>
            </a:r>
            <a:r>
              <a:rPr lang="ru-RU" sz="1200" dirty="0" err="1">
                <a:latin typeface="Bahnschrift Light Condensed" panose="020B0502040204020203" pitchFamily="34" charset="0"/>
              </a:rPr>
              <a:t>аварії</a:t>
            </a:r>
            <a:r>
              <a:rPr lang="ru-RU" sz="1200" dirty="0">
                <a:latin typeface="Bahnschrift Light Condensed" panose="020B0502040204020203" pitchFamily="34" charset="0"/>
              </a:rPr>
              <a:t>, </a:t>
            </a:r>
            <a:r>
              <a:rPr lang="ru-RU" sz="1200" dirty="0" err="1">
                <a:latin typeface="Bahnschrift Light Condensed" panose="020B0502040204020203" pitchFamily="34" charset="0"/>
              </a:rPr>
              <a:t>відмови</a:t>
            </a:r>
            <a:r>
              <a:rPr lang="ru-RU" sz="1200" dirty="0">
                <a:latin typeface="Bahnschrift Light Condensed" panose="020B0502040204020203" pitchFamily="34" charset="0"/>
              </a:rPr>
              <a:t> та </a:t>
            </a:r>
            <a:r>
              <a:rPr lang="ru-RU" sz="1200" dirty="0" err="1">
                <a:latin typeface="Bahnschrift Light Condensed" panose="020B0502040204020203" pitchFamily="34" charset="0"/>
              </a:rPr>
              <a:t>пошкодження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енергетичного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обладнання</a:t>
            </a:r>
            <a:r>
              <a:rPr lang="ru-RU" sz="12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200" dirty="0">
                <a:latin typeface="Bahnschrift Light Condensed" panose="020B0502040204020203" pitchFamily="34" charset="0"/>
              </a:rPr>
              <a:t>14. </a:t>
            </a:r>
            <a:r>
              <a:rPr lang="ru-RU" sz="1200" dirty="0" err="1">
                <a:latin typeface="Bahnschrift Light Condensed" panose="020B0502040204020203" pitchFamily="34" charset="0"/>
              </a:rPr>
              <a:t>Які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основні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обов’язки</a:t>
            </a:r>
            <a:r>
              <a:rPr lang="ru-RU" sz="1200" dirty="0">
                <a:latin typeface="Bahnschrift Light Condensed" panose="020B0502040204020203" pitchFamily="34" charset="0"/>
              </a:rPr>
              <a:t> особи, </a:t>
            </a:r>
            <a:r>
              <a:rPr lang="ru-RU" sz="1200" dirty="0" err="1">
                <a:latin typeface="Bahnschrift Light Condensed" panose="020B0502040204020203" pitchFamily="34" charset="0"/>
              </a:rPr>
              <a:t>відповідальної</a:t>
            </a:r>
            <a:r>
              <a:rPr lang="ru-RU" sz="1200" dirty="0">
                <a:latin typeface="Bahnschrift Light Condensed" panose="020B0502040204020203" pitchFamily="34" charset="0"/>
              </a:rPr>
              <a:t> за </a:t>
            </a:r>
            <a:r>
              <a:rPr lang="ru-RU" sz="1200" dirty="0" err="1">
                <a:latin typeface="Bahnschrift Light Condensed" panose="020B0502040204020203" pitchFamily="34" charset="0"/>
              </a:rPr>
              <a:t>електрогосподарство</a:t>
            </a:r>
            <a:r>
              <a:rPr lang="ru-RU" sz="12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200" dirty="0">
                <a:latin typeface="Bahnschrift Light Condensed" panose="020B0502040204020203" pitchFamily="34" charset="0"/>
              </a:rPr>
              <a:t>15. </a:t>
            </a:r>
            <a:r>
              <a:rPr lang="ru-RU" sz="1200" dirty="0" err="1">
                <a:latin typeface="Bahnschrift Light Condensed" panose="020B0502040204020203" pitchFamily="34" charset="0"/>
              </a:rPr>
              <a:t>Які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види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документів</a:t>
            </a:r>
            <a:r>
              <a:rPr lang="ru-RU" sz="1200" dirty="0">
                <a:latin typeface="Bahnschrift Light Condensed" panose="020B0502040204020203" pitchFamily="34" charset="0"/>
              </a:rPr>
              <a:t> є </a:t>
            </a:r>
            <a:r>
              <a:rPr lang="ru-RU" sz="1200" dirty="0" err="1">
                <a:latin typeface="Bahnschrift Light Condensed" panose="020B0502040204020203" pitchFamily="34" charset="0"/>
              </a:rPr>
              <a:t>нормативними</a:t>
            </a:r>
            <a:r>
              <a:rPr lang="ru-RU" sz="12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200" dirty="0">
                <a:latin typeface="Bahnschrift Light Condensed" panose="020B0502040204020203" pitchFamily="34" charset="0"/>
              </a:rPr>
              <a:t>16. </a:t>
            </a:r>
            <a:r>
              <a:rPr lang="ru-RU" sz="1200" dirty="0" err="1">
                <a:latin typeface="Bahnschrift Light Condensed" panose="020B0502040204020203" pitchFamily="34" charset="0"/>
              </a:rPr>
              <a:t>Які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основні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питання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розглядаються</a:t>
            </a:r>
            <a:r>
              <a:rPr lang="ru-RU" sz="1200" dirty="0">
                <a:latin typeface="Bahnschrift Light Condensed" panose="020B0502040204020203" pitchFamily="34" charset="0"/>
              </a:rPr>
              <a:t> в Правилах </a:t>
            </a:r>
            <a:r>
              <a:rPr lang="ru-RU" sz="1200" dirty="0" err="1">
                <a:latin typeface="Bahnschrift Light Condensed" panose="020B0502040204020203" pitchFamily="34" charset="0"/>
              </a:rPr>
              <a:t>улаштування</a:t>
            </a:r>
            <a:r>
              <a:rPr lang="ru-RU" sz="1200" dirty="0">
                <a:latin typeface="Bahnschrift Light Condensed" panose="020B0502040204020203" pitchFamily="34" charset="0"/>
              </a:rPr>
              <a:t> </a:t>
            </a:r>
            <a:r>
              <a:rPr lang="ru-RU" sz="1200" dirty="0" err="1">
                <a:latin typeface="Bahnschrift Light Condensed" panose="020B0502040204020203" pitchFamily="34" charset="0"/>
              </a:rPr>
              <a:t>електроустановок</a:t>
            </a:r>
            <a:r>
              <a:rPr lang="ru-RU" sz="1200" dirty="0">
                <a:latin typeface="Bahnschrift Light Condensed" panose="020B0502040204020203" pitchFamily="34" charset="0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5CE810-4831-4AFD-B29B-07627EAFF083}"/>
              </a:ext>
            </a:extLst>
          </p:cNvPr>
          <p:cNvSpPr txBox="1"/>
          <p:nvPr/>
        </p:nvSpPr>
        <p:spPr>
          <a:xfrm>
            <a:off x="6344266" y="6356411"/>
            <a:ext cx="470731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>
                <a:latin typeface="Bahnschrift Light Condensed" panose="020B0502040204020203" pitchFamily="34" charset="0"/>
              </a:rPr>
              <a:t>Гарант </a:t>
            </a:r>
            <a:r>
              <a:rPr lang="ru-RU" sz="1400" dirty="0" err="1">
                <a:latin typeface="Bahnschrift Light Condensed" panose="020B0502040204020203" pitchFamily="34" charset="0"/>
              </a:rPr>
              <a:t>освітньої</a:t>
            </a:r>
            <a:r>
              <a:rPr lang="ru-RU" sz="1400" dirty="0">
                <a:latin typeface="Bahnschrift Light Condensed" panose="020B0502040204020203" pitchFamily="34" charset="0"/>
              </a:rPr>
              <a:t> </a:t>
            </a:r>
            <a:r>
              <a:rPr lang="ru-RU" sz="1400" dirty="0" err="1">
                <a:latin typeface="Bahnschrift Light Condensed" panose="020B0502040204020203" pitchFamily="34" charset="0"/>
              </a:rPr>
              <a:t>програми</a:t>
            </a:r>
            <a:r>
              <a:rPr lang="ru-RU" sz="1400" dirty="0">
                <a:latin typeface="Bahnschrift Light Condensed" panose="020B0502040204020203" pitchFamily="34" charset="0"/>
              </a:rPr>
              <a:t>_______________________Павло БУДАНОВ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8DD23BF-5B12-4F62-B437-6AF935AE302F}"/>
              </a:ext>
            </a:extLst>
          </p:cNvPr>
          <p:cNvSpPr txBox="1"/>
          <p:nvPr/>
        </p:nvSpPr>
        <p:spPr>
          <a:xfrm>
            <a:off x="543757" y="6374166"/>
            <a:ext cx="430454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 err="1">
                <a:latin typeface="Bahnschrift Light Condensed" panose="020B0502040204020203" pitchFamily="34" charset="0"/>
              </a:rPr>
              <a:t>Викладач</a:t>
            </a:r>
            <a:r>
              <a:rPr lang="ru-RU" sz="1400" dirty="0">
                <a:latin typeface="Bahnschrift Light Condensed" panose="020B0502040204020203" pitchFamily="34" charset="0"/>
              </a:rPr>
              <a:t>______________________ </a:t>
            </a:r>
            <a:r>
              <a:rPr lang="ru-RU" sz="1400" dirty="0" err="1">
                <a:latin typeface="Bahnschrift Light Condensed" panose="020B0502040204020203" pitchFamily="34" charset="0"/>
              </a:rPr>
              <a:t>Костянтин</a:t>
            </a:r>
            <a:r>
              <a:rPr lang="ru-RU" sz="1400" dirty="0">
                <a:latin typeface="Bahnschrift Light Condensed" panose="020B0502040204020203" pitchFamily="34" charset="0"/>
              </a:rPr>
              <a:t> БРОВКО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B4CDA3-5D41-4FCB-B744-D4D650E26D4C}"/>
              </a:ext>
            </a:extLst>
          </p:cNvPr>
          <p:cNvSpPr txBox="1"/>
          <p:nvPr/>
        </p:nvSpPr>
        <p:spPr>
          <a:xfrm>
            <a:off x="5768340" y="578575"/>
            <a:ext cx="6332220" cy="50013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4625" indent="-174625"/>
            <a:r>
              <a:rPr lang="ru-RU" sz="1100" dirty="0">
                <a:latin typeface="Bahnschrift Light Condensed" panose="020B0502040204020203" pitchFamily="34" charset="0"/>
              </a:rPr>
              <a:t>17. </a:t>
            </a:r>
            <a:r>
              <a:rPr lang="ru-RU" sz="1100" dirty="0" err="1">
                <a:latin typeface="Bahnschrift Light Condensed" panose="020B0502040204020203" pitchFamily="34" charset="0"/>
              </a:rPr>
              <a:t>Які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основні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питання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розглядаються</a:t>
            </a:r>
            <a:r>
              <a:rPr lang="ru-RU" sz="1100" dirty="0">
                <a:latin typeface="Bahnschrift Light Condensed" panose="020B0502040204020203" pitchFamily="34" charset="0"/>
              </a:rPr>
              <a:t> в Правилах </a:t>
            </a:r>
            <a:r>
              <a:rPr lang="ru-RU" sz="1100" dirty="0" err="1">
                <a:latin typeface="Bahnschrift Light Condensed" panose="020B0502040204020203" pitchFamily="34" charset="0"/>
              </a:rPr>
              <a:t>технічної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експлуатації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електроустановок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споживачів</a:t>
            </a:r>
            <a:r>
              <a:rPr lang="ru-RU" sz="11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100" dirty="0">
                <a:latin typeface="Bahnschrift Light Condensed" panose="020B0502040204020203" pitchFamily="34" charset="0"/>
              </a:rPr>
              <a:t>18. </a:t>
            </a:r>
            <a:r>
              <a:rPr lang="ru-RU" sz="1100" dirty="0" err="1">
                <a:latin typeface="Bahnschrift Light Condensed" panose="020B0502040204020203" pitchFamily="34" charset="0"/>
              </a:rPr>
              <a:t>Які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основні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питання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розглядаються</a:t>
            </a:r>
            <a:r>
              <a:rPr lang="ru-RU" sz="1100" dirty="0">
                <a:latin typeface="Bahnschrift Light Condensed" panose="020B0502040204020203" pitchFamily="34" charset="0"/>
              </a:rPr>
              <a:t> Правилах </a:t>
            </a:r>
            <a:r>
              <a:rPr lang="ru-RU" sz="1100" dirty="0" err="1">
                <a:latin typeface="Bahnschrift Light Condensed" panose="020B0502040204020203" pitchFamily="34" charset="0"/>
              </a:rPr>
              <a:t>користування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електричною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енергією</a:t>
            </a:r>
            <a:r>
              <a:rPr lang="ru-RU" sz="11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100" dirty="0">
                <a:latin typeface="Bahnschrift Light Condensed" panose="020B0502040204020203" pitchFamily="34" charset="0"/>
              </a:rPr>
              <a:t>19. </a:t>
            </a:r>
            <a:r>
              <a:rPr lang="ru-RU" sz="1100" dirty="0" err="1">
                <a:latin typeface="Bahnschrift Light Condensed" panose="020B0502040204020203" pitchFamily="34" charset="0"/>
              </a:rPr>
              <a:t>Які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основні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питання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розглядаються</a:t>
            </a:r>
            <a:r>
              <a:rPr lang="ru-RU" sz="1100" dirty="0">
                <a:latin typeface="Bahnschrift Light Condensed" panose="020B0502040204020203" pitchFamily="34" charset="0"/>
              </a:rPr>
              <a:t> Правилах </a:t>
            </a:r>
            <a:r>
              <a:rPr lang="ru-RU" sz="1100" dirty="0" err="1">
                <a:latin typeface="Bahnschrift Light Condensed" panose="020B0502040204020203" pitchFamily="34" charset="0"/>
              </a:rPr>
              <a:t>приєднання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електроустановок</a:t>
            </a:r>
            <a:r>
              <a:rPr lang="ru-RU" sz="1100" dirty="0">
                <a:latin typeface="Bahnschrift Light Condensed" panose="020B0502040204020203" pitchFamily="34" charset="0"/>
              </a:rPr>
              <a:t> до </a:t>
            </a:r>
            <a:r>
              <a:rPr lang="ru-RU" sz="1100" dirty="0" err="1">
                <a:latin typeface="Bahnschrift Light Condensed" panose="020B0502040204020203" pitchFamily="34" charset="0"/>
              </a:rPr>
              <a:t>електричних</a:t>
            </a:r>
            <a:r>
              <a:rPr lang="ru-RU" sz="1100" dirty="0">
                <a:latin typeface="Bahnschrift Light Condensed" panose="020B0502040204020203" pitchFamily="34" charset="0"/>
              </a:rPr>
              <a:t> мереж?</a:t>
            </a:r>
          </a:p>
          <a:p>
            <a:pPr marL="174625" indent="-174625"/>
            <a:r>
              <a:rPr lang="ru-RU" sz="1100" dirty="0">
                <a:latin typeface="Bahnschrift Light Condensed" panose="020B0502040204020203" pitchFamily="34" charset="0"/>
              </a:rPr>
              <a:t>20. </a:t>
            </a:r>
            <a:r>
              <a:rPr lang="ru-RU" sz="1100" dirty="0" err="1">
                <a:latin typeface="Bahnschrift Light Condensed" panose="020B0502040204020203" pitchFamily="34" charset="0"/>
              </a:rPr>
              <a:t>Які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основні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питання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розглядаються</a:t>
            </a:r>
            <a:r>
              <a:rPr lang="ru-RU" sz="1100" dirty="0">
                <a:latin typeface="Bahnschrift Light Condensed" panose="020B0502040204020203" pitchFamily="34" charset="0"/>
              </a:rPr>
              <a:t> Правилах </a:t>
            </a:r>
            <a:r>
              <a:rPr lang="ru-RU" sz="1100" dirty="0" err="1">
                <a:latin typeface="Bahnschrift Light Condensed" panose="020B0502040204020203" pitchFamily="34" charset="0"/>
              </a:rPr>
              <a:t>користування</a:t>
            </a:r>
            <a:r>
              <a:rPr lang="ru-RU" sz="1100" dirty="0">
                <a:latin typeface="Bahnschrift Light Condensed" panose="020B0502040204020203" pitchFamily="34" charset="0"/>
              </a:rPr>
              <a:t> тепловою </a:t>
            </a:r>
            <a:r>
              <a:rPr lang="ru-RU" sz="1100" dirty="0" err="1">
                <a:latin typeface="Bahnschrift Light Condensed" panose="020B0502040204020203" pitchFamily="34" charset="0"/>
              </a:rPr>
              <a:t>енергією</a:t>
            </a:r>
            <a:r>
              <a:rPr lang="ru-RU" sz="11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100" dirty="0">
                <a:latin typeface="Bahnschrift Light Condensed" panose="020B0502040204020203" pitchFamily="34" charset="0"/>
              </a:rPr>
              <a:t>21. Яка </a:t>
            </a:r>
            <a:r>
              <a:rPr lang="ru-RU" sz="1100" dirty="0" err="1">
                <a:latin typeface="Bahnschrift Light Condensed" panose="020B0502040204020203" pitchFamily="34" charset="0"/>
              </a:rPr>
              <a:t>технічна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документація</a:t>
            </a:r>
            <a:r>
              <a:rPr lang="ru-RU" sz="1100" dirty="0">
                <a:latin typeface="Bahnschrift Light Condensed" panose="020B0502040204020203" pitchFamily="34" charset="0"/>
              </a:rPr>
              <a:t> повинна бути у кожного </a:t>
            </a:r>
            <a:r>
              <a:rPr lang="ru-RU" sz="1100" dirty="0" err="1">
                <a:latin typeface="Bahnschrift Light Condensed" panose="020B0502040204020203" pitchFamily="34" charset="0"/>
              </a:rPr>
              <a:t>споживача</a:t>
            </a:r>
            <a:r>
              <a:rPr lang="ru-RU" sz="11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100" dirty="0">
                <a:latin typeface="Bahnschrift Light Condensed" panose="020B0502040204020203" pitchFamily="34" charset="0"/>
              </a:rPr>
              <a:t>22. З </a:t>
            </a:r>
            <a:r>
              <a:rPr lang="ru-RU" sz="1100" dirty="0" err="1">
                <a:latin typeface="Bahnschrift Light Condensed" panose="020B0502040204020203" pitchFamily="34" charset="0"/>
              </a:rPr>
              <a:t>якою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періодичністю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повинні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переглядатися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електричні</a:t>
            </a:r>
            <a:r>
              <a:rPr lang="ru-RU" sz="1100" dirty="0">
                <a:latin typeface="Bahnschrift Light Condensed" panose="020B0502040204020203" pitchFamily="34" charset="0"/>
              </a:rPr>
              <a:t> (</a:t>
            </a:r>
            <a:r>
              <a:rPr lang="ru-RU" sz="1100" dirty="0" err="1">
                <a:latin typeface="Bahnschrift Light Condensed" panose="020B0502040204020203" pitchFamily="34" charset="0"/>
              </a:rPr>
              <a:t>технологічні</a:t>
            </a:r>
            <a:r>
              <a:rPr lang="ru-RU" sz="1100" dirty="0">
                <a:latin typeface="Bahnschrift Light Condensed" panose="020B0502040204020203" pitchFamily="34" charset="0"/>
              </a:rPr>
              <a:t>) </a:t>
            </a:r>
            <a:r>
              <a:rPr lang="ru-RU" sz="1100" dirty="0" err="1">
                <a:latin typeface="Bahnschrift Light Condensed" panose="020B0502040204020203" pitchFamily="34" charset="0"/>
              </a:rPr>
              <a:t>схеми</a:t>
            </a:r>
            <a:r>
              <a:rPr lang="ru-RU" sz="1100" dirty="0">
                <a:latin typeface="Bahnschrift Light Condensed" panose="020B0502040204020203" pitchFamily="34" charset="0"/>
              </a:rPr>
              <a:t> на </a:t>
            </a:r>
            <a:r>
              <a:rPr lang="ru-RU" sz="1100" dirty="0" err="1">
                <a:latin typeface="Bahnschrift Light Condensed" panose="020B0502040204020203" pitchFamily="34" charset="0"/>
              </a:rPr>
              <a:t>їх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відповідність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фактичним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експлуатаційним</a:t>
            </a:r>
            <a:r>
              <a:rPr lang="ru-RU" sz="11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100" dirty="0">
                <a:latin typeface="Bahnschrift Light Condensed" panose="020B0502040204020203" pitchFamily="34" charset="0"/>
              </a:rPr>
              <a:t>23. Списки </a:t>
            </a:r>
            <a:r>
              <a:rPr lang="ru-RU" sz="1100" dirty="0" err="1">
                <a:latin typeface="Bahnschrift Light Condensed" panose="020B0502040204020203" pitchFamily="34" charset="0"/>
              </a:rPr>
              <a:t>яких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працівників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мають</a:t>
            </a:r>
            <a:r>
              <a:rPr lang="ru-RU" sz="1100" dirty="0">
                <a:latin typeface="Bahnschrift Light Condensed" panose="020B0502040204020203" pitchFamily="34" charset="0"/>
              </a:rPr>
              <a:t> бути на </a:t>
            </a:r>
            <a:r>
              <a:rPr lang="ru-RU" sz="1100" dirty="0" err="1">
                <a:latin typeface="Bahnschrift Light Condensed" panose="020B0502040204020203" pitchFamily="34" charset="0"/>
              </a:rPr>
              <a:t>робочих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місцях</a:t>
            </a:r>
            <a:r>
              <a:rPr lang="ru-RU" sz="1100" dirty="0">
                <a:latin typeface="Bahnschrift Light Condensed" panose="020B0502040204020203" pitchFamily="34" charset="0"/>
              </a:rPr>
              <a:t> оперативного персоналу?</a:t>
            </a:r>
          </a:p>
          <a:p>
            <a:pPr marL="174625" indent="-174625"/>
            <a:r>
              <a:rPr lang="ru-RU" sz="1100" dirty="0">
                <a:latin typeface="Bahnschrift Light Condensed" panose="020B0502040204020203" pitchFamily="34" charset="0"/>
              </a:rPr>
              <a:t>24. </a:t>
            </a:r>
            <a:r>
              <a:rPr lang="ru-RU" sz="1100" dirty="0" err="1">
                <a:latin typeface="Bahnschrift Light Condensed" panose="020B0502040204020203" pitchFamily="34" charset="0"/>
              </a:rPr>
              <a:t>Які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види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експлуатаційних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документів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ви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знаєте</a:t>
            </a:r>
            <a:r>
              <a:rPr lang="ru-RU" sz="11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100" dirty="0">
                <a:latin typeface="Bahnschrift Light Condensed" panose="020B0502040204020203" pitchFamily="34" charset="0"/>
              </a:rPr>
              <a:t>25. </a:t>
            </a:r>
            <a:r>
              <a:rPr lang="ru-RU" sz="1100" dirty="0" err="1">
                <a:latin typeface="Bahnschrift Light Condensed" panose="020B0502040204020203" pitchFamily="34" charset="0"/>
              </a:rPr>
              <a:t>Що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означає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термін</a:t>
            </a:r>
            <a:r>
              <a:rPr lang="ru-RU" sz="1100" dirty="0">
                <a:latin typeface="Bahnschrift Light Condensed" panose="020B0502040204020203" pitchFamily="34" charset="0"/>
              </a:rPr>
              <a:t> „</a:t>
            </a:r>
            <a:r>
              <a:rPr lang="ru-RU" sz="1100" dirty="0" err="1">
                <a:latin typeface="Bahnschrift Light Condensed" panose="020B0502040204020203" pitchFamily="34" charset="0"/>
              </a:rPr>
              <a:t>надійність</a:t>
            </a:r>
            <a:r>
              <a:rPr lang="ru-RU" sz="1100" dirty="0">
                <a:latin typeface="Bahnschrift Light Condensed" panose="020B0502040204020203" pitchFamily="34" charset="0"/>
              </a:rPr>
              <a:t>”?</a:t>
            </a:r>
          </a:p>
          <a:p>
            <a:pPr marL="174625" indent="-174625"/>
            <a:r>
              <a:rPr lang="ru-RU" sz="1100" dirty="0">
                <a:latin typeface="Bahnschrift Light Condensed" panose="020B0502040204020203" pitchFamily="34" charset="0"/>
              </a:rPr>
              <a:t>26. Чим </a:t>
            </a:r>
            <a:r>
              <a:rPr lang="ru-RU" sz="1100" dirty="0" err="1">
                <a:latin typeface="Bahnschrift Light Condensed" panose="020B0502040204020203" pitchFamily="34" charset="0"/>
              </a:rPr>
              <a:t>зумовлені</a:t>
            </a:r>
            <a:r>
              <a:rPr lang="ru-RU" sz="1100" dirty="0">
                <a:latin typeface="Bahnschrift Light Condensed" panose="020B0502040204020203" pitchFamily="34" charset="0"/>
              </a:rPr>
              <a:t> конструктивна, </a:t>
            </a:r>
            <a:r>
              <a:rPr lang="ru-RU" sz="1100" dirty="0" err="1">
                <a:latin typeface="Bahnschrift Light Condensed" panose="020B0502040204020203" pitchFamily="34" charset="0"/>
              </a:rPr>
              <a:t>виробнича</a:t>
            </a:r>
            <a:r>
              <a:rPr lang="ru-RU" sz="1100" dirty="0">
                <a:latin typeface="Bahnschrift Light Condensed" panose="020B0502040204020203" pitchFamily="34" charset="0"/>
              </a:rPr>
              <a:t> та </a:t>
            </a:r>
            <a:r>
              <a:rPr lang="ru-RU" sz="1100" dirty="0" err="1">
                <a:latin typeface="Bahnschrift Light Condensed" panose="020B0502040204020203" pitchFamily="34" charset="0"/>
              </a:rPr>
              <a:t>експлуатаційна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надійність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техніки</a:t>
            </a:r>
            <a:r>
              <a:rPr lang="ru-RU" sz="11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100" dirty="0">
                <a:latin typeface="Bahnschrift Light Condensed" panose="020B0502040204020203" pitchFamily="34" charset="0"/>
              </a:rPr>
              <a:t>27. Яка </a:t>
            </a:r>
            <a:r>
              <a:rPr lang="ru-RU" sz="1100" dirty="0" err="1">
                <a:latin typeface="Bahnschrift Light Condensed" panose="020B0502040204020203" pitchFamily="34" charset="0"/>
              </a:rPr>
              <a:t>відмінність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між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пошкодженням</a:t>
            </a:r>
            <a:r>
              <a:rPr lang="ru-RU" sz="1100" dirty="0">
                <a:latin typeface="Bahnschrift Light Condensed" panose="020B0502040204020203" pitchFamily="34" charset="0"/>
              </a:rPr>
              <a:t> та </a:t>
            </a:r>
            <a:r>
              <a:rPr lang="ru-RU" sz="1100" dirty="0" err="1">
                <a:latin typeface="Bahnschrift Light Condensed" panose="020B0502040204020203" pitchFamily="34" charset="0"/>
              </a:rPr>
              <a:t>відмовою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техніки</a:t>
            </a:r>
            <a:r>
              <a:rPr lang="ru-RU" sz="11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100" dirty="0">
                <a:latin typeface="Bahnschrift Light Condensed" panose="020B0502040204020203" pitchFamily="34" charset="0"/>
              </a:rPr>
              <a:t>28. Як </a:t>
            </a:r>
            <a:r>
              <a:rPr lang="ru-RU" sz="1100" dirty="0" err="1">
                <a:latin typeface="Bahnschrift Light Condensed" panose="020B0502040204020203" pitchFamily="34" charset="0"/>
              </a:rPr>
              <a:t>класифікуються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відмови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техніки</a:t>
            </a:r>
            <a:r>
              <a:rPr lang="ru-RU" sz="11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100" dirty="0">
                <a:latin typeface="Bahnschrift Light Condensed" panose="020B0502040204020203" pitchFamily="34" charset="0"/>
              </a:rPr>
              <a:t>29. </a:t>
            </a:r>
            <a:r>
              <a:rPr lang="ru-RU" sz="1100" dirty="0" err="1">
                <a:latin typeface="Bahnschrift Light Condensed" panose="020B0502040204020203" pitchFamily="34" charset="0"/>
              </a:rPr>
              <a:t>Які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наслідки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мають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відмови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техніки</a:t>
            </a:r>
            <a:r>
              <a:rPr lang="ru-RU" sz="11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100" dirty="0">
                <a:latin typeface="Bahnschrift Light Condensed" panose="020B0502040204020203" pitchFamily="34" charset="0"/>
              </a:rPr>
              <a:t>30. Яка </a:t>
            </a:r>
            <a:r>
              <a:rPr lang="ru-RU" sz="1100" dirty="0" err="1">
                <a:latin typeface="Bahnschrift Light Condensed" panose="020B0502040204020203" pitchFamily="34" charset="0"/>
              </a:rPr>
              <a:t>відмінність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між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справним</a:t>
            </a:r>
            <a:r>
              <a:rPr lang="ru-RU" sz="1100" dirty="0">
                <a:latin typeface="Bahnschrift Light Condensed" panose="020B0502040204020203" pitchFamily="34" charset="0"/>
              </a:rPr>
              <a:t> станом </a:t>
            </a:r>
            <a:r>
              <a:rPr lang="ru-RU" sz="1100" dirty="0" err="1">
                <a:latin typeface="Bahnschrift Light Condensed" panose="020B0502040204020203" pitchFamily="34" charset="0"/>
              </a:rPr>
              <a:t>техніки</a:t>
            </a:r>
            <a:r>
              <a:rPr lang="ru-RU" sz="1100" dirty="0">
                <a:latin typeface="Bahnschrift Light Condensed" panose="020B0502040204020203" pitchFamily="34" charset="0"/>
              </a:rPr>
              <a:t> та </a:t>
            </a:r>
            <a:r>
              <a:rPr lang="ru-RU" sz="1100" dirty="0" err="1">
                <a:latin typeface="Bahnschrift Light Condensed" panose="020B0502040204020203" pitchFamily="34" charset="0"/>
              </a:rPr>
              <a:t>працездатним</a:t>
            </a:r>
            <a:r>
              <a:rPr lang="ru-RU" sz="1100" dirty="0">
                <a:latin typeface="Bahnschrift Light Condensed" panose="020B0502040204020203" pitchFamily="34" charset="0"/>
              </a:rPr>
              <a:t> станом </a:t>
            </a:r>
            <a:r>
              <a:rPr lang="ru-RU" sz="1100" dirty="0" err="1">
                <a:latin typeface="Bahnschrift Light Condensed" panose="020B0502040204020203" pitchFamily="34" charset="0"/>
              </a:rPr>
              <a:t>техніки</a:t>
            </a:r>
            <a:r>
              <a:rPr lang="ru-RU" sz="11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100" dirty="0">
                <a:latin typeface="Bahnschrift Light Condensed" panose="020B0502040204020203" pitchFamily="34" charset="0"/>
              </a:rPr>
              <a:t>31. Чим </a:t>
            </a:r>
            <a:r>
              <a:rPr lang="ru-RU" sz="1100" dirty="0" err="1">
                <a:latin typeface="Bahnschrift Light Condensed" panose="020B0502040204020203" pitchFamily="34" charset="0"/>
              </a:rPr>
              <a:t>характеризується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граничний</a:t>
            </a:r>
            <a:r>
              <a:rPr lang="ru-RU" sz="1100" dirty="0">
                <a:latin typeface="Bahnschrift Light Condensed" panose="020B0502040204020203" pitchFamily="34" charset="0"/>
              </a:rPr>
              <a:t> стан </a:t>
            </a:r>
            <a:r>
              <a:rPr lang="ru-RU" sz="1100" dirty="0" err="1">
                <a:latin typeface="Bahnschrift Light Condensed" panose="020B0502040204020203" pitchFamily="34" charset="0"/>
              </a:rPr>
              <a:t>техніки</a:t>
            </a:r>
            <a:r>
              <a:rPr lang="ru-RU" sz="11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100" dirty="0">
                <a:latin typeface="Bahnschrift Light Condensed" panose="020B0502040204020203" pitchFamily="34" charset="0"/>
              </a:rPr>
              <a:t>32. </a:t>
            </a:r>
            <a:r>
              <a:rPr lang="ru-RU" sz="1100" dirty="0" err="1">
                <a:latin typeface="Bahnschrift Light Condensed" panose="020B0502040204020203" pitchFamily="34" charset="0"/>
              </a:rPr>
              <a:t>Який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об’єкт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називається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відновлювальним</a:t>
            </a:r>
            <a:r>
              <a:rPr lang="ru-RU" sz="11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100" dirty="0">
                <a:latin typeface="Bahnschrift Light Condensed" panose="020B0502040204020203" pitchFamily="34" charset="0"/>
              </a:rPr>
              <a:t>33. В </a:t>
            </a:r>
            <a:r>
              <a:rPr lang="ru-RU" sz="1100" dirty="0" err="1">
                <a:latin typeface="Bahnschrift Light Condensed" panose="020B0502040204020203" pitchFamily="34" charset="0"/>
              </a:rPr>
              <a:t>яких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випадках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під</a:t>
            </a:r>
            <a:r>
              <a:rPr lang="ru-RU" sz="1100" dirty="0">
                <a:latin typeface="Bahnschrift Light Condensed" panose="020B0502040204020203" pitchFamily="34" charset="0"/>
              </a:rPr>
              <a:t> час </a:t>
            </a:r>
            <a:r>
              <a:rPr lang="ru-RU" sz="1100" dirty="0" err="1">
                <a:latin typeface="Bahnschrift Light Condensed" panose="020B0502040204020203" pitchFamily="34" charset="0"/>
              </a:rPr>
              <a:t>експлуатації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техніки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використовується</a:t>
            </a:r>
            <a:r>
              <a:rPr lang="ru-RU" sz="1100" dirty="0">
                <a:latin typeface="Bahnschrift Light Condensed" panose="020B0502040204020203" pitchFamily="34" charset="0"/>
              </a:rPr>
              <a:t> закон Пуассона?</a:t>
            </a:r>
          </a:p>
          <a:p>
            <a:pPr marL="174625" indent="-174625"/>
            <a:r>
              <a:rPr lang="ru-RU" sz="1100" dirty="0">
                <a:latin typeface="Bahnschrift Light Condensed" panose="020B0502040204020203" pitchFamily="34" charset="0"/>
              </a:rPr>
              <a:t>34. </a:t>
            </a:r>
            <a:r>
              <a:rPr lang="ru-RU" sz="1100" dirty="0" err="1">
                <a:latin typeface="Bahnschrift Light Condensed" panose="020B0502040204020203" pitchFamily="34" charset="0"/>
              </a:rPr>
              <a:t>Які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вирази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описують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основні</a:t>
            </a:r>
            <a:r>
              <a:rPr lang="ru-RU" sz="1100" dirty="0">
                <a:latin typeface="Bahnschrift Light Condensed" panose="020B0502040204020203" pitchFamily="34" charset="0"/>
              </a:rPr>
              <a:t> характеристики </a:t>
            </a:r>
            <a:r>
              <a:rPr lang="ru-RU" sz="1100" dirty="0" err="1">
                <a:latin typeface="Bahnschrift Light Condensed" panose="020B0502040204020203" pitchFamily="34" charset="0"/>
              </a:rPr>
              <a:t>експоненційного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розподілу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відмов</a:t>
            </a:r>
            <a:r>
              <a:rPr lang="ru-RU" sz="11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100" dirty="0">
                <a:latin typeface="Bahnschrift Light Condensed" panose="020B0502040204020203" pitchFamily="34" charset="0"/>
              </a:rPr>
              <a:t>35. За </a:t>
            </a:r>
            <a:r>
              <a:rPr lang="ru-RU" sz="1100" dirty="0" err="1">
                <a:latin typeface="Bahnschrift Light Condensed" panose="020B0502040204020203" pitchFamily="34" charset="0"/>
              </a:rPr>
              <a:t>якими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виразами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визначаються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основні</a:t>
            </a:r>
            <a:r>
              <a:rPr lang="ru-RU" sz="1100" dirty="0">
                <a:latin typeface="Bahnschrift Light Condensed" panose="020B0502040204020203" pitchFamily="34" charset="0"/>
              </a:rPr>
              <a:t> характеристики </a:t>
            </a:r>
            <a:r>
              <a:rPr lang="ru-RU" sz="1100" dirty="0" err="1">
                <a:latin typeface="Bahnschrift Light Condensed" panose="020B0502040204020203" pitchFamily="34" charset="0"/>
              </a:rPr>
              <a:t>логарифмічного</a:t>
            </a:r>
            <a:r>
              <a:rPr lang="ru-RU" sz="1100" dirty="0">
                <a:latin typeface="Bahnschrift Light Condensed" panose="020B0502040204020203" pitchFamily="34" charset="0"/>
              </a:rPr>
              <a:t> нормального </a:t>
            </a:r>
            <a:r>
              <a:rPr lang="ru-RU" sz="1100" dirty="0" err="1">
                <a:latin typeface="Bahnschrift Light Condensed" panose="020B0502040204020203" pitchFamily="34" charset="0"/>
              </a:rPr>
              <a:t>розподілу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відмов</a:t>
            </a:r>
            <a:r>
              <a:rPr lang="ru-RU" sz="11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100" dirty="0">
                <a:latin typeface="Bahnschrift Light Condensed" panose="020B0502040204020203" pitchFamily="34" charset="0"/>
              </a:rPr>
              <a:t>36. </a:t>
            </a:r>
            <a:r>
              <a:rPr lang="ru-RU" sz="1100" dirty="0" err="1">
                <a:latin typeface="Bahnschrift Light Condensed" panose="020B0502040204020203" pitchFamily="34" charset="0"/>
              </a:rPr>
              <a:t>Які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ви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знаєте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основні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способи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забезпечення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надійності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енергетичного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обладнання</a:t>
            </a:r>
            <a:r>
              <a:rPr lang="ru-RU" sz="11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100" dirty="0">
                <a:latin typeface="Bahnschrift Light Condensed" panose="020B0502040204020203" pitchFamily="34" charset="0"/>
              </a:rPr>
              <a:t>37. </a:t>
            </a:r>
            <a:r>
              <a:rPr lang="ru-RU" sz="1100" dirty="0" err="1">
                <a:latin typeface="Bahnschrift Light Condensed" panose="020B0502040204020203" pitchFamily="34" charset="0"/>
              </a:rPr>
              <a:t>Які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види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резервування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ви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знаєте</a:t>
            </a:r>
            <a:r>
              <a:rPr lang="ru-RU" sz="11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100" dirty="0">
                <a:latin typeface="Bahnschrift Light Condensed" panose="020B0502040204020203" pitchFamily="34" charset="0"/>
              </a:rPr>
              <a:t>38. За </a:t>
            </a:r>
            <a:r>
              <a:rPr lang="ru-RU" sz="1100" dirty="0" err="1">
                <a:latin typeface="Bahnschrift Light Condensed" panose="020B0502040204020203" pitchFamily="34" charset="0"/>
              </a:rPr>
              <a:t>яким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виразом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визначається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кратність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резервування</a:t>
            </a:r>
            <a:r>
              <a:rPr lang="ru-RU" sz="1100" dirty="0">
                <a:latin typeface="Bahnschrift Light Condensed" panose="020B0502040204020203" pitchFamily="34" charset="0"/>
              </a:rPr>
              <a:t> в мережах </a:t>
            </a:r>
            <a:r>
              <a:rPr lang="ru-RU" sz="1100" dirty="0" err="1">
                <a:latin typeface="Bahnschrift Light Condensed" panose="020B0502040204020203" pitchFamily="34" charset="0"/>
              </a:rPr>
              <a:t>електропостачання</a:t>
            </a:r>
            <a:r>
              <a:rPr lang="ru-RU" sz="11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100" dirty="0">
                <a:latin typeface="Bahnschrift Light Condensed" panose="020B0502040204020203" pitchFamily="34" charset="0"/>
              </a:rPr>
              <a:t>39. Як </a:t>
            </a:r>
            <a:r>
              <a:rPr lang="ru-RU" sz="1100" dirty="0" err="1">
                <a:latin typeface="Bahnschrift Light Condensed" panose="020B0502040204020203" pitchFamily="34" charset="0"/>
              </a:rPr>
              <a:t>визначається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кратність</a:t>
            </a:r>
            <a:r>
              <a:rPr lang="ru-RU" sz="1100" dirty="0">
                <a:latin typeface="Bahnschrift Light Condensed" panose="020B0502040204020203" pitchFamily="34" charset="0"/>
              </a:rPr>
              <a:t> резерву </a:t>
            </a:r>
            <a:r>
              <a:rPr lang="ru-RU" sz="1100" dirty="0" err="1">
                <a:latin typeface="Bahnschrift Light Condensed" panose="020B0502040204020203" pitchFamily="34" charset="0"/>
              </a:rPr>
              <a:t>об’єкта</a:t>
            </a:r>
            <a:r>
              <a:rPr lang="ru-RU" sz="1100" dirty="0">
                <a:latin typeface="Bahnschrift Light Condensed" panose="020B0502040204020203" pitchFamily="34" charset="0"/>
              </a:rPr>
              <a:t>?</a:t>
            </a:r>
          </a:p>
          <a:p>
            <a:pPr marL="174625" indent="-174625"/>
            <a:r>
              <a:rPr lang="ru-RU" sz="1100" dirty="0">
                <a:latin typeface="Bahnschrift Light Condensed" panose="020B0502040204020203" pitchFamily="34" charset="0"/>
              </a:rPr>
              <a:t>40. </a:t>
            </a:r>
            <a:r>
              <a:rPr lang="ru-RU" sz="1100" dirty="0" err="1">
                <a:latin typeface="Bahnschrift Light Condensed" panose="020B0502040204020203" pitchFamily="34" charset="0"/>
              </a:rPr>
              <a:t>Які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ви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знаєте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технічні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рішення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забезпечення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надійності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електропостачальної</a:t>
            </a:r>
            <a:r>
              <a:rPr lang="ru-RU" sz="1100" dirty="0">
                <a:latin typeface="Bahnschrift Light Condensed" panose="020B0502040204020203" pitchFamily="34" charset="0"/>
              </a:rPr>
              <a:t> </a:t>
            </a:r>
            <a:r>
              <a:rPr lang="ru-RU" sz="1100" dirty="0" err="1">
                <a:latin typeface="Bahnschrift Light Condensed" panose="020B0502040204020203" pitchFamily="34" charset="0"/>
              </a:rPr>
              <a:t>системи</a:t>
            </a:r>
            <a:r>
              <a:rPr lang="ru-RU" sz="1100" dirty="0">
                <a:latin typeface="Bahnschrift Light Condensed" panose="020B0502040204020203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594749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1351</Words>
  <Application>Microsoft Office PowerPoint</Application>
  <PresentationFormat>Широкоэкранный</PresentationFormat>
  <Paragraphs>224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Bahnschrift Light Condensed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Моделювання процесів і систем енергетичної безпеки</dc:title>
  <dc:creator>Артем Чернюк</dc:creator>
  <cp:lastModifiedBy>Артем Чернюк</cp:lastModifiedBy>
  <cp:revision>62</cp:revision>
  <dcterms:created xsi:type="dcterms:W3CDTF">2023-07-21T08:40:22Z</dcterms:created>
  <dcterms:modified xsi:type="dcterms:W3CDTF">2023-08-31T11:57:42Z</dcterms:modified>
</cp:coreProperties>
</file>