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81A9-3CC4-4792-8C86-D72E81BE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C12809-2D5B-4493-BB48-3D56DB601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E3C2A-A35C-4258-AE41-18E90540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D8FD4-DD15-4003-869C-0A7BC51E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80667A-A12F-4092-9AB9-34BE5BA6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660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1B391-4EBD-4D3E-A93E-7D388F86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E0959-FB1D-4C83-B0C6-1490E527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800242-AA95-40B4-A28E-D74EB755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9799-4025-4F8C-930A-633FBE59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6D81F-ECCE-4150-BFE2-AB9E9A3B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01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13831B-0C04-406A-AD61-9F98B6CC2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F744E-1365-4986-80E3-EC8F463C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62497-5F07-46EC-BC57-C09887B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6E1BA-8BAD-43C1-8A74-BBCAE373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A4769-B7A8-4D35-9513-435C6186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658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EFE2-0E87-4587-B028-4B3F41A3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765C2-EAF9-4204-80A6-4EB57ACED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873D5B-F3D0-40A3-AC43-E3626182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D9A83-F7AF-46DA-8ECA-ED9FC49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12CCB7-E604-48FC-B1A7-1D5CDAB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023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10D54-7CB1-4D87-A8D2-45F33F4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50320E-8AE1-4073-A29B-675826F5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059419-B516-4245-9053-D275808E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55639B-D81D-47B7-8031-1A5E3DC5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5F9BA-EFBA-4FCF-AB3B-3383836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60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78EB4-8BD0-4017-9679-0BDCEEA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7DE05-33E3-4B3D-A65A-C4F741F44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0EC7-336A-4218-A79C-79C97811E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C54F9-A994-4A99-819C-11005050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68D55-480A-4960-AA77-871E958A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05A638-34F4-4015-8A4A-57905C72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1848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AD7DD-D340-4D8B-8DB0-C8E9E8F5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599FB5-EFE2-4AA8-8D65-E7610C48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05922D-54E9-4C3F-A435-29D39124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4324C9-1368-4F17-BEC0-D2DFE08B4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218344-B85C-4D68-89D4-64B8BA478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BD51D7-ADDC-4909-AE3D-94AB4EE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7A0721-422B-4EC8-AFA8-A4FD0A75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BC26E9-4EFA-4DC6-A3DA-8A9FBDA0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210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D8FE-A789-41FB-B8C2-18E3910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28ABEC-BF66-4E84-B760-BA9099F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3BB8C-68E7-446E-B9D2-93CD752F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F0BE5-FED5-4EF8-9965-B31351A9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059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8F8377-2074-4D0F-AC66-CD2805ED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4446D4-D601-420D-A49C-4B7773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09BD0-6997-48D9-B494-B1EC05A2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054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3C58E-D191-4963-8016-A5CA5552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4BFCB-08F5-4E67-9488-88EFA4CF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0E980A-FB61-4282-9F29-F2CA227A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0202B-CF64-428B-9D53-B141DC6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83083-6C9C-414B-A427-7BA2BCCE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9F228B-2512-45F2-AEB6-62080AF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58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D2CF6-C7A5-4934-B439-4819AE5B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73E56E-8D2E-44C0-9796-75D54938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5051B0-11EA-4BD9-B547-E9702962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6C252-F2B2-4F69-ADFD-1EC35E2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02BFFD-F851-4FFE-83E9-F92ED6F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28930-DA66-422E-95EA-6B883C30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46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DF9EC-0E2F-48ED-BF74-78DEDFA7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8B0EE-C1F8-455D-809C-BF8B9DF1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9894-F660-400E-8E53-EC12AAD61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B66D-D8C2-41D5-BF86-93A15BCC5821}" type="datetimeFigureOut">
              <a:rPr lang="x-none" smtClean="0"/>
              <a:t>31.08.2023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0E9-D89C-48E5-9DBF-3AE496D8B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02E9E-0D9F-4FF9-9CD0-7B31A53A1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697C-E7A2-4969-BF54-04FB543D3C3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03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ovkokonstanti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s://peeuepa.mozello.com/sklad-kafedri/brovko-kj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ED6B8-1B77-469E-9965-0FD63352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04968"/>
            <a:ext cx="4379650" cy="419546"/>
          </a:xfrm>
        </p:spPr>
        <p:txBody>
          <a:bodyPr>
            <a:normAutofit/>
          </a:bodyPr>
          <a:lstStyle/>
          <a:p>
            <a:r>
              <a:rPr lang="uk-UA" sz="2000" dirty="0" err="1">
                <a:latin typeface="Bahnschrift Light Condensed" panose="020B0502040204020203" pitchFamily="34" charset="0"/>
              </a:rPr>
              <a:t>Силабус</a:t>
            </a:r>
            <a:r>
              <a:rPr lang="uk-UA" sz="2000" dirty="0">
                <a:latin typeface="Bahnschrift Light Condensed" panose="020B0502040204020203" pitchFamily="34" charset="0"/>
              </a:rPr>
              <a:t> навчальної дисципліни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6C6068-82DC-44CF-AA52-5ADD07E4527C}"/>
              </a:ext>
            </a:extLst>
          </p:cNvPr>
          <p:cNvSpPr txBox="1">
            <a:spLocks/>
          </p:cNvSpPr>
          <p:nvPr/>
        </p:nvSpPr>
        <p:spPr>
          <a:xfrm>
            <a:off x="9833500" y="6203195"/>
            <a:ext cx="2358500" cy="38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Bahnschrift Light Condensed" panose="020B0502040204020203" pitchFamily="34" charset="0"/>
              </a:rPr>
              <a:t>Харків 2023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EC5006-925B-4B16-ADFF-A48A4868A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130027"/>
            <a:ext cx="1087772" cy="133078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B444E45-914B-4FEB-AE76-263F23978DC8}"/>
              </a:ext>
            </a:extLst>
          </p:cNvPr>
          <p:cNvSpPr txBox="1">
            <a:spLocks/>
          </p:cNvSpPr>
          <p:nvPr/>
        </p:nvSpPr>
        <p:spPr>
          <a:xfrm>
            <a:off x="443282" y="154780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Bahnschrift Light Condensed" panose="020B0502040204020203" pitchFamily="34" charset="0"/>
              </a:rPr>
              <a:t>Українська інженерно-педагогічна академія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C9B0E5D6-0F65-413D-9814-9B28CC08F2B8}"/>
              </a:ext>
            </a:extLst>
          </p:cNvPr>
          <p:cNvSpPr txBox="1">
            <a:spLocks/>
          </p:cNvSpPr>
          <p:nvPr/>
        </p:nvSpPr>
        <p:spPr>
          <a:xfrm>
            <a:off x="1429305" y="497429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Bahnschrift Light Condensed" panose="020B0502040204020203" pitchFamily="34" charset="0"/>
              </a:rPr>
              <a:t>Кафедра фізики, електротехніки та електроенергетики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6CB0E6C0-6C2A-4C57-80F7-6D9FA7F1ED77}"/>
              </a:ext>
            </a:extLst>
          </p:cNvPr>
          <p:cNvSpPr txBox="1">
            <a:spLocks/>
          </p:cNvSpPr>
          <p:nvPr/>
        </p:nvSpPr>
        <p:spPr>
          <a:xfrm>
            <a:off x="1429305" y="846143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Bahnschrift Light Condensed" panose="020B0502040204020203" pitchFamily="34" charset="0"/>
              </a:rPr>
              <a:t>Освітня програма «Енергетична безпека»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FDB2CE8A-3008-4BD5-A051-1F15A5360B8E}"/>
              </a:ext>
            </a:extLst>
          </p:cNvPr>
          <p:cNvSpPr txBox="1">
            <a:spLocks/>
          </p:cNvSpPr>
          <p:nvPr/>
        </p:nvSpPr>
        <p:spPr>
          <a:xfrm>
            <a:off x="2486763" y="1190714"/>
            <a:ext cx="5663540" cy="2481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latin typeface="Bahnschrift Light Condensed" panose="020B0502040204020203" pitchFamily="34" charset="0"/>
              </a:rPr>
              <a:t>Спеціальність 141 Електроенергетика, електротехніка та електромеханіка</a:t>
            </a:r>
            <a:endParaRPr lang="x-none" sz="1200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7D7C88-63EF-4E51-BA36-C223AF3371BE}"/>
              </a:ext>
            </a:extLst>
          </p:cNvPr>
          <p:cNvSpPr/>
          <p:nvPr/>
        </p:nvSpPr>
        <p:spPr>
          <a:xfrm>
            <a:off x="2263806" y="2707543"/>
            <a:ext cx="9928194" cy="2387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C3DCF6A-4D1D-4948-882C-AEA4CF557956}"/>
              </a:ext>
            </a:extLst>
          </p:cNvPr>
          <p:cNvSpPr txBox="1">
            <a:spLocks/>
          </p:cNvSpPr>
          <p:nvPr/>
        </p:nvSpPr>
        <p:spPr>
          <a:xfrm>
            <a:off x="1225117" y="1976992"/>
            <a:ext cx="1151434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5400" dirty="0" err="1">
                <a:latin typeface="Bahnschrift Light Condensed" panose="020B0502040204020203" pitchFamily="34" charset="0"/>
              </a:rPr>
              <a:t>Виробництво</a:t>
            </a:r>
            <a:r>
              <a:rPr lang="ru-RU" sz="5400" dirty="0">
                <a:latin typeface="Bahnschrift Light Condensed" panose="020B0502040204020203" pitchFamily="34" charset="0"/>
              </a:rPr>
              <a:t>, </a:t>
            </a:r>
            <a:r>
              <a:rPr lang="ru-RU" sz="5400" dirty="0" err="1">
                <a:latin typeface="Bahnschrift Light Condensed" panose="020B0502040204020203" pitchFamily="34" charset="0"/>
              </a:rPr>
              <a:t>експлуатація</a:t>
            </a:r>
            <a:r>
              <a:rPr lang="ru-RU" sz="5400" dirty="0">
                <a:latin typeface="Bahnschrift Light Condensed" panose="020B0502040204020203" pitchFamily="34" charset="0"/>
              </a:rPr>
              <a:t> та </a:t>
            </a:r>
            <a:r>
              <a:rPr lang="ru-RU" sz="5400" dirty="0" err="1">
                <a:latin typeface="Bahnschrift Light Condensed" panose="020B0502040204020203" pitchFamily="34" charset="0"/>
              </a:rPr>
              <a:t>утилізація</a:t>
            </a:r>
            <a:r>
              <a:rPr lang="ru-RU" sz="5400" dirty="0">
                <a:latin typeface="Bahnschrift Light Condensed" panose="020B0502040204020203" pitchFamily="34" charset="0"/>
              </a:rPr>
              <a:t> </a:t>
            </a:r>
            <a:r>
              <a:rPr lang="ru-RU" sz="5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5400" dirty="0">
                <a:latin typeface="Bahnschrift Light Condensed" panose="020B0502040204020203" pitchFamily="34" charset="0"/>
              </a:rPr>
              <a:t> </a:t>
            </a:r>
            <a:r>
              <a:rPr lang="ru-RU" sz="5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5400" dirty="0">
                <a:latin typeface="Bahnschrift Light Condensed" panose="020B0502040204020203" pitchFamily="34" charset="0"/>
              </a:rPr>
              <a:t> та </a:t>
            </a:r>
            <a:r>
              <a:rPr lang="ru-RU" sz="5400" dirty="0" err="1">
                <a:latin typeface="Bahnschrift Light Condensed" panose="020B0502040204020203" pitchFamily="34" charset="0"/>
              </a:rPr>
              <a:t>ресурсів</a:t>
            </a:r>
            <a:endParaRPr lang="x-none" sz="54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F2F030-3248-41C0-BD29-DAE668412BCE}"/>
              </a:ext>
            </a:extLst>
          </p:cNvPr>
          <p:cNvSpPr/>
          <p:nvPr/>
        </p:nvSpPr>
        <p:spPr>
          <a:xfrm>
            <a:off x="520036" y="249322"/>
            <a:ext cx="4128116" cy="4206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515304"/>
            <a:ext cx="3930836" cy="419546"/>
          </a:xfrm>
        </p:spPr>
        <p:txBody>
          <a:bodyPr>
            <a:normAutofit/>
          </a:bodyPr>
          <a:lstStyle/>
          <a:p>
            <a:pPr algn="l"/>
            <a:r>
              <a:rPr lang="uk-UA" sz="1800" dirty="0">
                <a:latin typeface="Bahnschrift Light Condensed" panose="020B0502040204020203" pitchFamily="34" charset="0"/>
              </a:rPr>
              <a:t>Реквізити навчальної дисципліни</a:t>
            </a:r>
            <a:endParaRPr lang="x-none" sz="18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5945501-EA38-4A42-83D2-9513DBE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877736"/>
              </p:ext>
            </p:extLst>
          </p:nvPr>
        </p:nvGraphicFramePr>
        <p:xfrm>
          <a:off x="240760" y="3878188"/>
          <a:ext cx="4432710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81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314529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Рівень вищої освіти</a:t>
                      </a:r>
                      <a:endParaRPr lang="x-none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Магістр</a:t>
                      </a:r>
                      <a:endParaRPr lang="x-none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Галузь знань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Електрична інженерія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Спеціальність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141 Електроенергетика, електротехніка та електромеханіка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Освітня програма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Енергетична безпека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Статус дисципліни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Нормативна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Форма навчання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Денна (заочна)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Мова викладання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Українська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488272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2000" dirty="0">
                <a:latin typeface="Bahnschrift Light Condensed" panose="020B0502040204020203" pitchFamily="34" charset="0"/>
              </a:rPr>
              <a:t>Викладач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65CEA1AD-4103-4B1A-BB56-23BF762BF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48784"/>
              </p:ext>
            </p:extLst>
          </p:nvPr>
        </p:nvGraphicFramePr>
        <p:xfrm>
          <a:off x="2494952" y="545057"/>
          <a:ext cx="5113209" cy="28860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626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3656942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88317">
                <a:tc gridSpan="2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Костянтин Бровко</a:t>
                      </a:r>
                      <a:endParaRPr lang="x-none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x-none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Посада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Доцент кафедри фізики, електротехніки та електроенергетики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Науковий ступінь (спеціальність)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Кандидат технічних наук</a:t>
                      </a:r>
                    </a:p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05.14.02 Електричні станції, мережі і системи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Наукове звання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Доцент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Контакти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+380501042284, </a:t>
                      </a:r>
                      <a:r>
                        <a:rPr lang="en-US" sz="1100" dirty="0">
                          <a:latin typeface="Bahnschrift Light Condensed" panose="020B0502040204020203" pitchFamily="34" charset="0"/>
                          <a:hlinkClick r:id="rId3"/>
                        </a:rPr>
                        <a:t>brovkokonstantin@gmail.com</a:t>
                      </a:r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en-US" sz="1100" dirty="0">
                          <a:latin typeface="Bahnschrift Light Condensed" panose="020B0502040204020203" pitchFamily="34" charset="0"/>
                        </a:rPr>
                        <a:t>       </a:t>
                      </a:r>
                    </a:p>
                    <a:p>
                      <a:r>
                        <a:rPr lang="en-US" sz="1100" dirty="0">
                          <a:latin typeface="Bahnschrift Light Condensed" panose="020B0502040204020203" pitchFamily="34" charset="0"/>
                        </a:rPr>
                        <a:t>                             </a:t>
                      </a:r>
                      <a:r>
                        <a:rPr lang="en-US" sz="1100" dirty="0" err="1">
                          <a:latin typeface="Bahnschrift Light Condensed" panose="020B0502040204020203" pitchFamily="34" charset="0"/>
                        </a:rPr>
                        <a:t>viber</a:t>
                      </a:r>
                      <a:r>
                        <a:rPr lang="en-US" sz="1100" dirty="0">
                          <a:latin typeface="Bahnschrift Light Condensed" panose="020B0502040204020203" pitchFamily="34" charset="0"/>
                        </a:rPr>
                        <a:t>, telegram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Профіль викладача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Bahnschrift Light Condensed" panose="020B0502040204020203" pitchFamily="34" charset="0"/>
                          <a:hlinkClick r:id="rId4"/>
                        </a:rPr>
                        <a:t>https://peeuepa.mozello.com/sklad-kafedri/brovko-kju/</a:t>
                      </a:r>
                      <a:r>
                        <a:rPr lang="en-US" sz="11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Консультації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dirty="0">
                          <a:latin typeface="Bahnschrift Light Condensed" panose="020B0502040204020203" pitchFamily="34" charset="0"/>
                        </a:rPr>
                        <a:t>Щочетверга 16:00 – 17:00</a:t>
                      </a:r>
                      <a:endParaRPr lang="x-none" sz="11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1501E8E4-56F2-4469-B3ED-6CF024D656D4}"/>
              </a:ext>
            </a:extLst>
          </p:cNvPr>
          <p:cNvSpPr txBox="1">
            <a:spLocks/>
          </p:cNvSpPr>
          <p:nvPr/>
        </p:nvSpPr>
        <p:spPr>
          <a:xfrm>
            <a:off x="7922301" y="976672"/>
            <a:ext cx="3258972" cy="41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1600" dirty="0">
                <a:latin typeface="Bahnschrift Light Condensed" panose="020B0502040204020203" pitchFamily="34" charset="0"/>
              </a:rPr>
              <a:t>Обсяг навчальної дисципліни</a:t>
            </a:r>
            <a:endParaRPr lang="x-none" sz="16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:a16="http://schemas.microsoft.com/office/drawing/2014/main" id="{0EFD2297-17F8-4BEB-9E99-269699EA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36411"/>
              </p:ext>
            </p:extLst>
          </p:nvPr>
        </p:nvGraphicFramePr>
        <p:xfrm>
          <a:off x="7922301" y="1342767"/>
          <a:ext cx="390946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2679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056781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Загальний обсяг</a:t>
                      </a:r>
                      <a:endParaRPr lang="x-none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90 годин (3 </a:t>
                      </a:r>
                      <a:r>
                        <a:rPr lang="uk-UA" sz="14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кредита</a:t>
                      </a: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)</a:t>
                      </a:r>
                      <a:endParaRPr lang="x-none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Лекції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20 годин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Практичні заняття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10 годин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Самостійна робота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 годин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E3A86C85-52FD-4A13-8C40-9A224F7B0EFC}"/>
              </a:ext>
            </a:extLst>
          </p:cNvPr>
          <p:cNvSpPr txBox="1">
            <a:spLocks/>
          </p:cNvSpPr>
          <p:nvPr/>
        </p:nvSpPr>
        <p:spPr>
          <a:xfrm>
            <a:off x="4776405" y="3515304"/>
            <a:ext cx="5663513" cy="41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1600" dirty="0">
                <a:latin typeface="Bahnschrift Light Condensed" panose="020B0502040204020203" pitchFamily="34" charset="0"/>
              </a:rPr>
              <a:t>Форми контролю, система оцінки, шкала оцінювання</a:t>
            </a:r>
            <a:endParaRPr lang="x-none" sz="16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6" name="Таблица 6">
            <a:extLst>
              <a:ext uri="{FF2B5EF4-FFF2-40B4-BE49-F238E27FC236}">
                <a16:creationId xmlns:a16="http://schemas.microsoft.com/office/drawing/2014/main" id="{D013141A-1B60-4122-8A68-25457C8A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95322"/>
              </p:ext>
            </p:extLst>
          </p:nvPr>
        </p:nvGraphicFramePr>
        <p:xfrm>
          <a:off x="4863491" y="3934850"/>
          <a:ext cx="3279231" cy="27656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19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227250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513284">
                <a:tc>
                  <a:txBody>
                    <a:bodyPr/>
                    <a:lstStyle/>
                    <a:p>
                      <a:r>
                        <a:rPr lang="uk-UA" sz="12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Поточний контроль за матеріалами лекцій</a:t>
                      </a:r>
                      <a:endParaRPr lang="x-none" sz="12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40 бал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ів</a:t>
                      </a:r>
                      <a:endParaRPr lang="x-none" sz="12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640133"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Захист результатів отриманих на практичних заняттях*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60 балів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468085"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Шкала оцінювання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Національна та </a:t>
                      </a:r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533751"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Форма атестації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Залік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371"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*</a:t>
                      </a:r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обов’язково відпрацювання усіх практичних занять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E5CA7456-9D06-4281-9E3E-7C9C7397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747062"/>
              </p:ext>
            </p:extLst>
          </p:nvPr>
        </p:nvGraphicFramePr>
        <p:xfrm>
          <a:off x="8318377" y="3867556"/>
          <a:ext cx="3639844" cy="27743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48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912630220"/>
                    </a:ext>
                  </a:extLst>
                </a:gridCol>
              </a:tblGrid>
              <a:tr h="340460">
                <a:tc>
                  <a:txBody>
                    <a:bodyPr/>
                    <a:lstStyle/>
                    <a:p>
                      <a:pPr algn="ctr"/>
                      <a:r>
                        <a:rPr lang="uk-UA" sz="12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балів</a:t>
                      </a:r>
                      <a:endParaRPr lang="x-none" sz="12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Національна</a:t>
                      </a:r>
                      <a:endParaRPr lang="x-none" sz="12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x-none" sz="12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90-100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відмінно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A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243328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82-89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2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добре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0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74-81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C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7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64-73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2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5191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60-63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x-none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E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254910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35-59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незадовільно</a:t>
                      </a:r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FX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0-34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Bahnschrift Light Condensed" panose="020B0502040204020203" pitchFamily="34" charset="0"/>
                        </a:rPr>
                        <a:t>незадовільно з повторним вивченням курсу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ahnschrift Light Condensed" panose="020B0502040204020203" pitchFamily="34" charset="0"/>
                        </a:rPr>
                        <a:t>F</a:t>
                      </a:r>
                      <a:endParaRPr lang="x-none" sz="12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B04DEA6-0E61-4071-AFC3-032E5346CE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573305"/>
            <a:ext cx="2146588" cy="286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1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E2D3C6-1B66-403B-B852-DA5A44E9CAAC}"/>
              </a:ext>
            </a:extLst>
          </p:cNvPr>
          <p:cNvSpPr/>
          <p:nvPr/>
        </p:nvSpPr>
        <p:spPr>
          <a:xfrm>
            <a:off x="7004572" y="1796144"/>
            <a:ext cx="5065462" cy="44413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00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E2D45D-160F-4EE7-BF3C-4C24FFBF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472045"/>
            <a:ext cx="6674496" cy="626610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1200" dirty="0">
              <a:latin typeface="Bahnschrift Light Condensed" panose="020B0502040204020203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400" dirty="0">
                <a:latin typeface="Bahnschrift Light Condensed" panose="020B0502040204020203" pitchFamily="34" charset="0"/>
              </a:rPr>
              <a:t>Безперервний розвиток промисловості зумовлює високі темпи зростання обсягів 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виробництва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утилізації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ресурсів</a:t>
            </a:r>
            <a:r>
              <a:rPr lang="ru-RU" sz="1400" dirty="0">
                <a:latin typeface="Bahnschrift Light Condensed" panose="020B0502040204020203" pitchFamily="34" charset="0"/>
              </a:rPr>
              <a:t>.</a:t>
            </a:r>
            <a:r>
              <a:rPr lang="uk-UA" sz="1400" dirty="0">
                <a:latin typeface="Bahnschrift Light Condensed" panose="020B0502040204020203" pitchFamily="34" charset="0"/>
              </a:rPr>
              <a:t> Зріст виробництва і підвищення продуктивності праці неможливі без комплексної механізації та автоматизації, основною енергетичною базою яких є електрифікація. При спорудженні нових і реконструкції діючих підприємств виконується великий обсяг робіт з монтажу електротехнічного обладнання та енергетичних установок. Електромонтажні роботи – завершальний етап будівництва, який визначає терміни введення об’єктів в експлуатацію. Необхідна надійність електроустановок, їх збереження, скорочення непланових простоїв, а також забезпечення високих техніко-економічних показників, визначаються їх рівнем і правильною експлуатацією. Тому організація ремонтних робіт і правильний профілактичний догляд за електроустановками мають важливе значення. Отримані знання, вміння та навички, в процесі вивчення дисципліни «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Виробництво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експлуатація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утилізація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ресурсів</a:t>
            </a:r>
            <a:r>
              <a:rPr lang="ru-RU" sz="1400" dirty="0">
                <a:latin typeface="Bahnschrift Light Condensed" panose="020B0502040204020203" pitchFamily="34" charset="0"/>
              </a:rPr>
              <a:t>»</a:t>
            </a:r>
            <a:r>
              <a:rPr lang="uk-UA" sz="1400" dirty="0">
                <a:latin typeface="Bahnschrift Light Condensed" panose="020B0502040204020203" pitchFamily="34" charset="0"/>
              </a:rPr>
              <a:t> врай необхідні майбутнім фахівцям при проведенні різних видів робіт з монтажу, налагодження, ремонту і експлуатації електрообладнання підприємств усіх галузей промисловості.</a:t>
            </a:r>
            <a:endParaRPr lang="uk-UA" sz="1400" b="1" dirty="0">
              <a:latin typeface="Bahnschrift Light Condensed" panose="020B0502040204020203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400" b="1" dirty="0">
                <a:latin typeface="Bahnschrift Light Condensed" panose="020B0502040204020203" pitchFamily="34" charset="0"/>
              </a:rPr>
              <a:t>	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400" b="1" dirty="0">
                <a:latin typeface="Bahnschrift Light Condensed" panose="020B0502040204020203" pitchFamily="34" charset="0"/>
              </a:rPr>
              <a:t>         Мета</a:t>
            </a:r>
            <a:r>
              <a:rPr lang="uk-UA" sz="1400" dirty="0">
                <a:latin typeface="Bahnschrift Light Condensed" panose="020B0502040204020203" pitchFamily="34" charset="0"/>
              </a:rPr>
              <a:t> викладання навчальної дисципліни полягає вивченні теоретичних основ та питань 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виробництва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утилізації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ресурсів</a:t>
            </a:r>
            <a:r>
              <a:rPr lang="uk-UA" sz="1400" dirty="0">
                <a:latin typeface="Bahnschrift Light Condensed" panose="020B0502040204020203" pitchFamily="34" charset="0"/>
              </a:rPr>
              <a:t>, що дасть можливість майбутнім фахівцям застосовувати науковий підхід до вирішення майбутніх задач з підвищення ефективності експлуатації енергетичного обладнання на основі сучасних методик та технологій.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1400" dirty="0">
              <a:latin typeface="Bahnschrift Light Condensed" panose="020B0502040204020203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400" dirty="0">
                <a:latin typeface="Bahnschrift Light Condensed" panose="020B0502040204020203" pitchFamily="34" charset="0"/>
              </a:rPr>
              <a:t>         Основними </a:t>
            </a:r>
            <a:r>
              <a:rPr lang="uk-UA" sz="1400" b="1" dirty="0">
                <a:latin typeface="Bahnschrift Light Condensed" panose="020B0502040204020203" pitchFamily="34" charset="0"/>
              </a:rPr>
              <a:t>завданнями</a:t>
            </a:r>
            <a:r>
              <a:rPr lang="uk-UA" sz="1400" dirty="0">
                <a:latin typeface="Bahnschrift Light Condensed" panose="020B0502040204020203" pitchFamily="34" charset="0"/>
              </a:rPr>
              <a:t> вивчення дисципліни «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Виробництво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експлуатація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утилізація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ресурсів</a:t>
            </a:r>
            <a:r>
              <a:rPr lang="uk-UA" sz="1400" dirty="0">
                <a:latin typeface="Bahnschrift Light Condensed" panose="020B0502040204020203" pitchFamily="34" charset="0"/>
              </a:rPr>
              <a:t>» є: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400" dirty="0">
                <a:latin typeface="Bahnschrift Light Condensed" panose="020B0502040204020203" pitchFamily="34" charset="0"/>
              </a:rPr>
              <a:t>вивчення нормативної та технічної документацією в області 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виробництва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утилізації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uk-UA" sz="1400" dirty="0">
                <a:latin typeface="Bahnschrift Light Condensed" panose="020B0502040204020203" pitchFamily="34" charset="0"/>
              </a:rPr>
              <a:t>;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400" dirty="0">
                <a:latin typeface="Bahnschrift Light Condensed" panose="020B0502040204020203" pitchFamily="34" charset="0"/>
              </a:rPr>
              <a:t>отримання здобувачами вищої освіти інформації про види електрообладнання, що застосовуються на сучасних підприємствах, способах їх монтажу, налагодження та ремонту;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400" dirty="0">
                <a:latin typeface="Bahnschrift Light Condensed" panose="020B0502040204020203" pitchFamily="34" charset="0"/>
              </a:rPr>
              <a:t>навчання методам виявлення основних дефектів електрообладнання і способів їх усунення;</a:t>
            </a:r>
          </a:p>
          <a:p>
            <a:pPr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400" dirty="0">
                <a:latin typeface="Bahnschrift Light Condensed" panose="020B0502040204020203" pitchFamily="34" charset="0"/>
              </a:rPr>
              <a:t>опанування сутності техніко-економічних показників експлуатації електрогосподарства.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1200" dirty="0">
              <a:latin typeface="Bahnschrift Light Condensed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525645" y="262272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Анотація курсу</a:t>
            </a:r>
            <a:endParaRPr lang="x-none" dirty="0">
              <a:latin typeface="Bahnschrift Light Condensed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2E1FDED1-99DF-4D68-B529-21F8F459C2C3}"/>
              </a:ext>
            </a:extLst>
          </p:cNvPr>
          <p:cNvSpPr txBox="1">
            <a:spLocks/>
          </p:cNvSpPr>
          <p:nvPr/>
        </p:nvSpPr>
        <p:spPr>
          <a:xfrm>
            <a:off x="7004572" y="857786"/>
            <a:ext cx="4616298" cy="731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2000" dirty="0" err="1">
                <a:latin typeface="Bahnschrift Light Condensed" panose="020B0502040204020203" pitchFamily="34" charset="0"/>
              </a:rPr>
              <a:t>Результати</a:t>
            </a:r>
            <a:r>
              <a:rPr lang="ru-RU" sz="2000" dirty="0">
                <a:latin typeface="Bahnschrift Light Condensed" panose="020B0502040204020203" pitchFamily="34" charset="0"/>
              </a:rPr>
              <a:t> </a:t>
            </a:r>
            <a:r>
              <a:rPr lang="ru-RU" sz="2000" dirty="0" err="1">
                <a:latin typeface="Bahnschrift Light Condensed" panose="020B0502040204020203" pitchFamily="34" charset="0"/>
              </a:rPr>
              <a:t>навчання</a:t>
            </a:r>
            <a:r>
              <a:rPr lang="ru-RU" sz="2000" dirty="0">
                <a:latin typeface="Bahnschrift Light Condensed" panose="020B0502040204020203" pitchFamily="34" charset="0"/>
              </a:rPr>
              <a:t> (</a:t>
            </a:r>
            <a:r>
              <a:rPr lang="ru-RU" sz="2000" dirty="0" err="1">
                <a:latin typeface="Bahnschrift Light Condensed" panose="020B0502040204020203" pitchFamily="34" charset="0"/>
              </a:rPr>
              <a:t>відповідно</a:t>
            </a:r>
            <a:r>
              <a:rPr lang="ru-RU" sz="2000" dirty="0">
                <a:latin typeface="Bahnschrift Light Condensed" panose="020B0502040204020203" pitchFamily="34" charset="0"/>
              </a:rPr>
              <a:t> до стандарту </a:t>
            </a:r>
          </a:p>
          <a:p>
            <a:pPr algn="l">
              <a:spcBef>
                <a:spcPts val="0"/>
              </a:spcBef>
            </a:pPr>
            <a:r>
              <a:rPr lang="ru-RU" sz="2000" dirty="0" err="1">
                <a:latin typeface="Bahnschrift Light Condensed" panose="020B0502040204020203" pitchFamily="34" charset="0"/>
              </a:rPr>
              <a:t>спеціальності</a:t>
            </a:r>
            <a:r>
              <a:rPr lang="ru-RU" sz="2000" dirty="0">
                <a:latin typeface="Bahnschrift Light Condensed" panose="020B0502040204020203" pitchFamily="34" charset="0"/>
              </a:rPr>
              <a:t> та </a:t>
            </a:r>
            <a:r>
              <a:rPr lang="ru-RU" sz="2000" dirty="0" err="1">
                <a:latin typeface="Bahnschrift Light Condensed" panose="020B0502040204020203" pitchFamily="34" charset="0"/>
              </a:rPr>
              <a:t>освітньої</a:t>
            </a:r>
            <a:r>
              <a:rPr lang="ru-RU" sz="2000" dirty="0">
                <a:latin typeface="Bahnschrift Light Condensed" panose="020B0502040204020203" pitchFamily="34" charset="0"/>
              </a:rPr>
              <a:t> </a:t>
            </a:r>
            <a:r>
              <a:rPr lang="ru-RU" sz="2000" dirty="0" err="1">
                <a:latin typeface="Bahnschrift Light Condensed" panose="020B0502040204020203" pitchFamily="34" charset="0"/>
              </a:rPr>
              <a:t>програми</a:t>
            </a:r>
            <a:r>
              <a:rPr lang="ru-RU" sz="2000" dirty="0">
                <a:latin typeface="Bahnschrift Light Condensed" panose="020B0502040204020203" pitchFamily="34" charset="0"/>
              </a:rPr>
              <a:t>)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D0842D-E283-4A1B-90E0-8B41E92778A3}"/>
              </a:ext>
            </a:extLst>
          </p:cNvPr>
          <p:cNvSpPr txBox="1"/>
          <p:nvPr/>
        </p:nvSpPr>
        <p:spPr>
          <a:xfrm>
            <a:off x="7004572" y="1774373"/>
            <a:ext cx="5065462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ПР4. Окреслювати план заходів з підвищення надійності, безпеки експлуатації та продовження ресурсу електроенергетичного, електротехнічного та електромеханічного обладнання і відповідних комплексів і систем.</a:t>
            </a:r>
          </a:p>
          <a:p>
            <a:pPr algn="just"/>
            <a:endParaRPr lang="uk-UA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uk-UA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ПР6 Реконструювати існуючі електричні мережі, станції та підстанції, електротехнічні і електромеханічні комплекси та системи з метою підвищення їх надійності, ефективності експлуатації та продовження ресурсу.</a:t>
            </a:r>
          </a:p>
          <a:p>
            <a:pPr algn="just"/>
            <a:endParaRPr lang="uk-UA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ПР20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Виявляти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основні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чинники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технічні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проблеми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що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можуть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заважати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впровадженню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сучасних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методів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керування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електроенергетичними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електротехнічними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електромеханічними</a:t>
            </a:r>
            <a:r>
              <a:rPr lang="ru-RU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системами.</a:t>
            </a:r>
            <a:endParaRPr lang="uk-UA" sz="16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4" y="97109"/>
            <a:ext cx="7540669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525645" y="271990"/>
            <a:ext cx="77657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0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0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0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000" dirty="0">
                <a:latin typeface="Bahnschrift Light Condensed" panose="020B0502040204020203" pitchFamily="34" charset="0"/>
              </a:rPr>
              <a:t> </a:t>
            </a:r>
            <a:r>
              <a:rPr lang="ru-RU" sz="2000" dirty="0" err="1">
                <a:latin typeface="Bahnschrift Light Condensed" panose="020B0502040204020203" pitchFamily="34" charset="0"/>
              </a:rPr>
              <a:t>дисципліни</a:t>
            </a:r>
            <a:endParaRPr lang="x-none" sz="20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14537"/>
              </p:ext>
            </p:extLst>
          </p:nvPr>
        </p:nvGraphicFramePr>
        <p:xfrm>
          <a:off x="272667" y="1497823"/>
          <a:ext cx="11442903" cy="388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594707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142825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аудитроних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годин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1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Енергетика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України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виробництво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експлуатація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утилізація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ресурсів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Передумови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теорії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технічної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експлуатації</a:t>
                      </a:r>
                      <a:endParaRPr lang="x-none" sz="16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3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1</a:t>
                      </a:r>
                      <a:endParaRPr lang="x-none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Форми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документів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необхідних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при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виробництві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експлуатації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утилізації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ресурсів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x-none" sz="16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3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Нормативна,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технічна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експлуатаційна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документація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5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4</a:t>
                      </a:r>
                      <a:endParaRPr lang="x-none" sz="16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Енергетичне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в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галузі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2</a:t>
                      </a:r>
                      <a:endParaRPr lang="x-none" sz="1600" b="1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Оцінка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даних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щодо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умов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експлуатації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вибору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endParaRPr lang="x-none" sz="1600" b="1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7</a:t>
                      </a:r>
                      <a:endParaRPr lang="x-none" sz="160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Основи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оптимізації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експлуатації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 контроль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20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2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4" y="97109"/>
            <a:ext cx="7540669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525644" y="258406"/>
            <a:ext cx="776574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0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0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0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000" dirty="0">
                <a:latin typeface="Bahnschrift Light Condensed" panose="020B0502040204020203" pitchFamily="34" charset="0"/>
              </a:rPr>
              <a:t> </a:t>
            </a:r>
            <a:r>
              <a:rPr lang="ru-RU" sz="2000" dirty="0" err="1">
                <a:latin typeface="Bahnschrift Light Condensed" panose="020B0502040204020203" pitchFamily="34" charset="0"/>
              </a:rPr>
              <a:t>дисципліни</a:t>
            </a:r>
            <a:r>
              <a:rPr lang="ru-RU" sz="20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>
                <a:latin typeface="Bahnschrift Light Condensed" panose="020B0502040204020203" pitchFamily="34" charset="0"/>
              </a:rPr>
              <a:t>(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продовження</a:t>
            </a:r>
            <a:r>
              <a:rPr lang="ru-RU" sz="1400" dirty="0">
                <a:latin typeface="Bahnschrift Light Condensed" panose="020B0502040204020203" pitchFamily="34" charset="0"/>
              </a:rPr>
              <a:t>)</a:t>
            </a:r>
            <a:endParaRPr lang="x-none" sz="14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534931"/>
              </p:ext>
            </p:extLst>
          </p:nvPr>
        </p:nvGraphicFramePr>
        <p:xfrm>
          <a:off x="243920" y="1063958"/>
          <a:ext cx="11442903" cy="411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899507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6838025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x-none" sz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8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6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Основи теорії надійності та</a:t>
                      </a:r>
                      <a:r>
                        <a:rPr lang="uk-UA" sz="1600" baseline="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надійність роботи енергосистеми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9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7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Контроль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технічного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стану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10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4</a:t>
                      </a:r>
                      <a:endParaRPr lang="x-none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Оцінка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даних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щодо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надійності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роботи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енергетичної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системи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11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8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Оцінка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технічного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стану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ізоляції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струмовідних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частин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електрообладнання</a:t>
                      </a:r>
                      <a:endParaRPr lang="x-none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9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Приймання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в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експлуатацію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енергетичних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установок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4</a:t>
                      </a:r>
                      <a:endParaRPr lang="x-none" sz="1600" b="1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Аналіз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економічної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ефективності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експлуатації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енергетичного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обладнання</a:t>
                      </a:r>
                      <a:endParaRPr lang="x-none" sz="1600" b="1" kern="1200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13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Лекція 10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Організація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технічного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обслуговування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та ремонту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енергетичного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обладнання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14</a:t>
                      </a:r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Основні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методи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пошуку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дефектів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пошкоджень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енергетичного</a:t>
                      </a:r>
                      <a:r>
                        <a:rPr lang="ru-RU" sz="1600" b="1" kern="1200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обладнання</a:t>
                      </a:r>
                      <a:endParaRPr lang="x-none" sz="1600" b="1" kern="120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x-none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 контроль 2</a:t>
                      </a:r>
                      <a:endParaRPr lang="x-none" sz="1600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0122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endParaRPr lang="x-none" sz="1600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Всього</a:t>
                      </a:r>
                      <a:endParaRPr lang="x-none" sz="1600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30</a:t>
                      </a:r>
                      <a:endParaRPr lang="x-none" sz="1600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54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21866E-56B4-48E2-94D1-78F725BA2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92" y="142188"/>
            <a:ext cx="4127350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6764DC-BFC0-4802-981E-61990F1E3E5F}"/>
              </a:ext>
            </a:extLst>
          </p:cNvPr>
          <p:cNvSpPr txBox="1"/>
          <p:nvPr/>
        </p:nvSpPr>
        <p:spPr>
          <a:xfrm>
            <a:off x="170894" y="220151"/>
            <a:ext cx="6150007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Політики</a:t>
            </a:r>
            <a:r>
              <a:rPr lang="ru-RU" sz="2400" dirty="0">
                <a:latin typeface="Bahnschrift Light Condensed" panose="020B0502040204020203" pitchFamily="34" charset="0"/>
              </a:rPr>
              <a:t> курсу </a:t>
            </a:r>
          </a:p>
          <a:p>
            <a:endParaRPr lang="ru-RU" dirty="0">
              <a:latin typeface="Bahnschrift Light Condensed" panose="020B0502040204020203" pitchFamily="34" charset="0"/>
            </a:endParaRPr>
          </a:p>
          <a:p>
            <a:endParaRPr lang="ru-RU" sz="1200" dirty="0">
              <a:latin typeface="Bahnschrift Light Condensed" panose="020B0502040204020203" pitchFamily="34" charset="0"/>
            </a:endParaRPr>
          </a:p>
          <a:p>
            <a:r>
              <a:rPr lang="ru-RU" sz="1400" dirty="0" err="1">
                <a:latin typeface="Bahnschrift Light Condensed" panose="020B0502040204020203" pitchFamily="34" charset="0"/>
              </a:rPr>
              <a:t>Політика</a:t>
            </a:r>
            <a:r>
              <a:rPr lang="ru-RU" sz="1400" dirty="0">
                <a:latin typeface="Bahnschrift Light Condensed" panose="020B0502040204020203" pitchFamily="34" charset="0"/>
              </a:rPr>
              <a:t> курсу </a:t>
            </a:r>
            <a:r>
              <a:rPr lang="ru-RU" sz="1400" dirty="0" err="1">
                <a:latin typeface="Bahnschrift Light Condensed" panose="020B0502040204020203" pitchFamily="34" charset="0"/>
              </a:rPr>
              <a:t>будується</a:t>
            </a:r>
            <a:r>
              <a:rPr lang="ru-RU" sz="1400" dirty="0">
                <a:latin typeface="Bahnschrift Light Condensed" panose="020B0502040204020203" pitchFamily="34" charset="0"/>
              </a:rPr>
              <a:t> на засадах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академічної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доброчесності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https://mon.gov.ua/storage/app/media/npa/5a1fe9d9b7112.pdf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https://drive.google.com/file/d/1fyh2uMJczxJ8shq9LYB9Rhs2TFsbT9bF/view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та у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відповідності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основними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напрямками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академії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http://www.uipa.edu.ua/ua/general-information/stratehiia-rozvytku-uip</a:t>
            </a:r>
            <a:endParaRPr lang="x-none" sz="1400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A3E98-5BCA-4530-91E0-E77940CAF262}"/>
              </a:ext>
            </a:extLst>
          </p:cNvPr>
          <p:cNvSpPr txBox="1"/>
          <p:nvPr/>
        </p:nvSpPr>
        <p:spPr>
          <a:xfrm>
            <a:off x="170894" y="2198573"/>
            <a:ext cx="559744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Запитання</a:t>
            </a:r>
            <a:r>
              <a:rPr lang="ru-RU" sz="2400" dirty="0">
                <a:latin typeface="Bahnschrift Light Condensed" panose="020B0502040204020203" pitchFamily="34" charset="0"/>
              </a:rPr>
              <a:t> та </a:t>
            </a:r>
            <a:r>
              <a:rPr lang="ru-RU" sz="24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2400" dirty="0">
                <a:latin typeface="Bahnschrift Light Condensed" panose="020B0502040204020203" pitchFamily="34" charset="0"/>
              </a:rPr>
              <a:t> до </a:t>
            </a:r>
            <a:r>
              <a:rPr lang="ru-RU" sz="2400" dirty="0" err="1">
                <a:latin typeface="Bahnschrift Light Condensed" panose="020B0502040204020203" pitchFamily="34" charset="0"/>
              </a:rPr>
              <a:t>підсумкового</a:t>
            </a:r>
            <a:r>
              <a:rPr lang="ru-RU" sz="2400" dirty="0">
                <a:latin typeface="Bahnschrift Light Condensed" panose="020B0502040204020203" pitchFamily="34" charset="0"/>
              </a:rPr>
              <a:t> контролю</a:t>
            </a:r>
          </a:p>
          <a:p>
            <a:endParaRPr lang="ru-RU" sz="1200" dirty="0">
              <a:latin typeface="Bahnschrift Light Condensed" panose="020B0502040204020203" pitchFamily="34" charset="0"/>
            </a:endParaRP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200" dirty="0">
                <a:latin typeface="Bahnschrift Light Condensed" panose="020B0502040204020203" pitchFamily="34" charset="0"/>
              </a:rPr>
              <a:t> „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енергетика</a:t>
            </a:r>
            <a:r>
              <a:rPr lang="ru-RU" sz="1200" dirty="0">
                <a:latin typeface="Bahnschrift Light Condensed" panose="020B0502040204020203" pitchFamily="34" charset="0"/>
              </a:rPr>
              <a:t>”?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2.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200" dirty="0">
                <a:latin typeface="Bahnschrift Light Condensed" panose="020B0502040204020203" pitchFamily="34" charset="0"/>
              </a:rPr>
              <a:t> „</a:t>
            </a:r>
            <a:r>
              <a:rPr lang="ru-RU" sz="1200" dirty="0" err="1">
                <a:latin typeface="Bahnschrift Light Condensed" panose="020B0502040204020203" pitchFamily="34" charset="0"/>
              </a:rPr>
              <a:t>умовне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паливо</a:t>
            </a:r>
            <a:r>
              <a:rPr lang="ru-RU" sz="1200" dirty="0">
                <a:latin typeface="Bahnschrift Light Condensed" panose="020B0502040204020203" pitchFamily="34" charset="0"/>
              </a:rPr>
              <a:t>”? </a:t>
            </a:r>
            <a:r>
              <a:rPr lang="ru-RU" sz="1200" dirty="0" err="1">
                <a:latin typeface="Bahnschrift Light Condensed" panose="020B0502040204020203" pitchFamily="34" charset="0"/>
              </a:rPr>
              <a:t>Чому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дорівнює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розрахункова</a:t>
            </a:r>
            <a:r>
              <a:rPr lang="ru-RU" sz="1200" dirty="0">
                <a:latin typeface="Bahnschrift Light Condensed" panose="020B0502040204020203" pitchFamily="34" charset="0"/>
              </a:rPr>
              <a:t> теплота </a:t>
            </a:r>
            <a:r>
              <a:rPr lang="ru-RU" sz="1200" dirty="0" err="1">
                <a:latin typeface="Bahnschrift Light Condensed" panose="020B0502040204020203" pitchFamily="34" charset="0"/>
              </a:rPr>
              <a:t>згоряння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умовного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палива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3.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є </a:t>
            </a:r>
            <a:r>
              <a:rPr lang="ru-RU" sz="1200" dirty="0" err="1">
                <a:latin typeface="Bahnschrift Light Condensed" panose="020B0502040204020203" pitchFamily="34" charset="0"/>
              </a:rPr>
              <a:t>первинними</a:t>
            </a:r>
            <a:r>
              <a:rPr lang="ru-RU" sz="1200" dirty="0">
                <a:latin typeface="Bahnschrift Light Condensed" panose="020B0502040204020203" pitchFamily="34" charset="0"/>
              </a:rPr>
              <a:t> (</a:t>
            </a:r>
            <a:r>
              <a:rPr lang="ru-RU" sz="1200" dirty="0" err="1">
                <a:latin typeface="Bahnschrift Light Condensed" panose="020B0502040204020203" pitchFamily="34" charset="0"/>
              </a:rPr>
              <a:t>поновлюваними</a:t>
            </a:r>
            <a:r>
              <a:rPr lang="ru-RU" sz="1200" dirty="0">
                <a:latin typeface="Bahnschrift Light Condensed" panose="020B0502040204020203" pitchFamily="34" charset="0"/>
              </a:rPr>
              <a:t> і </a:t>
            </a:r>
            <a:r>
              <a:rPr lang="ru-RU" sz="1200" dirty="0" err="1">
                <a:latin typeface="Bahnschrift Light Condensed" panose="020B0502040204020203" pitchFamily="34" charset="0"/>
              </a:rPr>
              <a:t>непоновлюваними</a:t>
            </a:r>
            <a:r>
              <a:rPr lang="ru-RU" sz="1200" dirty="0">
                <a:latin typeface="Bahnschrift Light Condensed" panose="020B0502040204020203" pitchFamily="34" charset="0"/>
              </a:rPr>
              <a:t>) та </a:t>
            </a:r>
            <a:r>
              <a:rPr lang="ru-RU" sz="1200" dirty="0" err="1">
                <a:latin typeface="Bahnschrift Light Condensed" panose="020B0502040204020203" pitchFamily="34" charset="0"/>
              </a:rPr>
              <a:t>вторинними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енергетичними</a:t>
            </a:r>
            <a:r>
              <a:rPr lang="ru-RU" sz="1200" dirty="0">
                <a:latin typeface="Bahnschrift Light Condensed" panose="020B0502040204020203" pitchFamily="34" charset="0"/>
              </a:rPr>
              <a:t> ресурсами?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4.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були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визначені</a:t>
            </a:r>
            <a:r>
              <a:rPr lang="ru-RU" sz="1200" dirty="0">
                <a:latin typeface="Bahnschrift Light Condensed" panose="020B0502040204020203" pitchFamily="34" charset="0"/>
              </a:rPr>
              <a:t> в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Енергетичній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України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5.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напрями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електропостачальних</a:t>
            </a:r>
            <a:r>
              <a:rPr lang="ru-RU" sz="1200" dirty="0">
                <a:latin typeface="Bahnschrift Light Condensed" panose="020B0502040204020203" pitchFamily="34" charset="0"/>
              </a:rPr>
              <a:t> систем </a:t>
            </a:r>
            <a:r>
              <a:rPr lang="ru-RU" sz="1200" dirty="0" err="1">
                <a:latin typeface="Bahnschrift Light Condensed" panose="020B0502040204020203" pitchFamily="34" charset="0"/>
              </a:rPr>
              <a:t>України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6.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Закони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України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визначають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принципи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державної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політики</a:t>
            </a:r>
            <a:r>
              <a:rPr lang="ru-RU" sz="1200" dirty="0">
                <a:latin typeface="Bahnschrift Light Condensed" panose="020B0502040204020203" pitchFamily="34" charset="0"/>
              </a:rPr>
              <a:t> в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енергетиці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7.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200" dirty="0">
                <a:latin typeface="Bahnschrift Light Condensed" panose="020B0502040204020203" pitchFamily="34" charset="0"/>
              </a:rPr>
              <a:t> „</a:t>
            </a:r>
            <a:r>
              <a:rPr lang="ru-RU" sz="1200" dirty="0" err="1">
                <a:latin typeface="Bahnschrift Light Condensed" panose="020B0502040204020203" pitchFamily="34" charset="0"/>
              </a:rPr>
              <a:t>технічна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експлуатація</a:t>
            </a:r>
            <a:r>
              <a:rPr lang="ru-RU" sz="1200" dirty="0">
                <a:latin typeface="Bahnschrift Light Condensed" panose="020B0502040204020203" pitchFamily="34" charset="0"/>
              </a:rPr>
              <a:t>”?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8.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200" dirty="0">
                <a:latin typeface="Bahnschrift Light Condensed" panose="020B0502040204020203" pitchFamily="34" charset="0"/>
              </a:rPr>
              <a:t> „ремонт”?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види</a:t>
            </a:r>
            <a:r>
              <a:rPr lang="ru-RU" sz="1200" dirty="0">
                <a:latin typeface="Bahnschrift Light Condensed" panose="020B0502040204020203" pitchFamily="34" charset="0"/>
              </a:rPr>
              <a:t> ремонту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9.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200" dirty="0">
                <a:latin typeface="Bahnschrift Light Condensed" panose="020B0502040204020203" pitchFamily="34" charset="0"/>
              </a:rPr>
              <a:t> „</a:t>
            </a:r>
            <a:r>
              <a:rPr lang="ru-RU" sz="1200" dirty="0" err="1">
                <a:latin typeface="Bahnschrift Light Condensed" panose="020B0502040204020203" pitchFamily="34" charset="0"/>
              </a:rPr>
              <a:t>технічне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обслуговування</a:t>
            </a:r>
            <a:r>
              <a:rPr lang="ru-RU" sz="1200" dirty="0">
                <a:latin typeface="Bahnschrift Light Condensed" panose="020B0502040204020203" pitchFamily="34" charset="0"/>
              </a:rPr>
              <a:t>”?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види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технічного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обслуговування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10. </a:t>
            </a:r>
            <a:r>
              <a:rPr lang="ru-RU" sz="1200" dirty="0" err="1">
                <a:latin typeface="Bahnschrift Light Condensed" panose="020B0502040204020203" pitchFamily="34" charset="0"/>
              </a:rPr>
              <a:t>Що</a:t>
            </a:r>
            <a:r>
              <a:rPr lang="ru-RU" sz="1200" dirty="0">
                <a:latin typeface="Bahnschrift Light Condensed" panose="020B0502040204020203" pitchFamily="34" charset="0"/>
              </a:rPr>
              <a:t> є метою </a:t>
            </a:r>
            <a:r>
              <a:rPr lang="ru-RU" sz="12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11. Чим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відрізняються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обов’язки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електротехнічних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працівників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обов’язків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електротехнологічних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працівників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12.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признаки </a:t>
            </a:r>
            <a:r>
              <a:rPr lang="ru-RU" sz="1200" dirty="0" err="1">
                <a:latin typeface="Bahnschrift Light Condensed" panose="020B0502040204020203" pitchFamily="34" charset="0"/>
              </a:rPr>
              <a:t>аварії</a:t>
            </a:r>
            <a:r>
              <a:rPr lang="ru-RU" sz="1200" dirty="0">
                <a:latin typeface="Bahnschrift Light Condensed" panose="020B0502040204020203" pitchFamily="34" charset="0"/>
              </a:rPr>
              <a:t>,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відмови</a:t>
            </a:r>
            <a:r>
              <a:rPr lang="ru-RU" sz="1200" dirty="0">
                <a:latin typeface="Bahnschrift Light Condensed" panose="020B0502040204020203" pitchFamily="34" charset="0"/>
              </a:rPr>
              <a:t>, </a:t>
            </a:r>
            <a:r>
              <a:rPr lang="ru-RU" sz="1200" dirty="0" err="1">
                <a:latin typeface="Bahnschrift Light Condensed" panose="020B0502040204020203" pitchFamily="34" charset="0"/>
              </a:rPr>
              <a:t>пошкодження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13. </a:t>
            </a:r>
            <a:r>
              <a:rPr lang="ru-RU" sz="1200" dirty="0" err="1">
                <a:latin typeface="Bahnschrift Light Condensed" panose="020B0502040204020203" pitchFamily="34" charset="0"/>
              </a:rPr>
              <a:t>Хто</a:t>
            </a:r>
            <a:r>
              <a:rPr lang="ru-RU" sz="1200" dirty="0">
                <a:latin typeface="Bahnschrift Light Condensed" panose="020B0502040204020203" pitchFamily="34" charset="0"/>
              </a:rPr>
              <a:t> і в </a:t>
            </a:r>
            <a:r>
              <a:rPr lang="ru-RU" sz="1200" dirty="0" err="1">
                <a:latin typeface="Bahnschrift Light Condensed" panose="020B0502040204020203" pitchFamily="34" charset="0"/>
              </a:rPr>
              <a:t>яких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випадках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відповідає</a:t>
            </a:r>
            <a:r>
              <a:rPr lang="ru-RU" sz="1200" dirty="0">
                <a:latin typeface="Bahnschrift Light Condensed" panose="020B0502040204020203" pitchFamily="34" charset="0"/>
              </a:rPr>
              <a:t> за </a:t>
            </a:r>
            <a:r>
              <a:rPr lang="ru-RU" sz="1200" dirty="0" err="1">
                <a:latin typeface="Bahnschrift Light Condensed" panose="020B0502040204020203" pitchFamily="34" charset="0"/>
              </a:rPr>
              <a:t>аварії</a:t>
            </a:r>
            <a:r>
              <a:rPr lang="ru-RU" sz="1200" dirty="0">
                <a:latin typeface="Bahnschrift Light Condensed" panose="020B0502040204020203" pitchFamily="34" charset="0"/>
              </a:rPr>
              <a:t>,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відмови</a:t>
            </a:r>
            <a:r>
              <a:rPr lang="ru-RU" sz="1200" dirty="0">
                <a:latin typeface="Bahnschrift Light Condensed" panose="020B0502040204020203" pitchFamily="34" charset="0"/>
              </a:rPr>
              <a:t> та </a:t>
            </a:r>
            <a:r>
              <a:rPr lang="ru-RU" sz="1200" dirty="0" err="1">
                <a:latin typeface="Bahnschrift Light Condensed" panose="020B0502040204020203" pitchFamily="34" charset="0"/>
              </a:rPr>
              <a:t>пошкодження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14.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обов’язки</a:t>
            </a:r>
            <a:r>
              <a:rPr lang="ru-RU" sz="1200" dirty="0">
                <a:latin typeface="Bahnschrift Light Condensed" panose="020B0502040204020203" pitchFamily="34" charset="0"/>
              </a:rPr>
              <a:t> особи, </a:t>
            </a:r>
            <a:r>
              <a:rPr lang="ru-RU" sz="1200" dirty="0" err="1">
                <a:latin typeface="Bahnschrift Light Condensed" panose="020B0502040204020203" pitchFamily="34" charset="0"/>
              </a:rPr>
              <a:t>відповідальної</a:t>
            </a:r>
            <a:r>
              <a:rPr lang="ru-RU" sz="1200" dirty="0">
                <a:latin typeface="Bahnschrift Light Condensed" panose="020B0502040204020203" pitchFamily="34" charset="0"/>
              </a:rPr>
              <a:t> за </a:t>
            </a:r>
            <a:r>
              <a:rPr lang="ru-RU" sz="1200" dirty="0" err="1">
                <a:latin typeface="Bahnschrift Light Condensed" panose="020B0502040204020203" pitchFamily="34" charset="0"/>
              </a:rPr>
              <a:t>електрогосподарство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15.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види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документів</a:t>
            </a:r>
            <a:r>
              <a:rPr lang="ru-RU" sz="1200" dirty="0">
                <a:latin typeface="Bahnschrift Light Condensed" panose="020B0502040204020203" pitchFamily="34" charset="0"/>
              </a:rPr>
              <a:t> є </a:t>
            </a:r>
            <a:r>
              <a:rPr lang="ru-RU" sz="1200" dirty="0" err="1">
                <a:latin typeface="Bahnschrift Light Condensed" panose="020B0502040204020203" pitchFamily="34" charset="0"/>
              </a:rPr>
              <a:t>нормативними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200" dirty="0">
                <a:latin typeface="Bahnschrift Light Condensed" panose="020B0502040204020203" pitchFamily="34" charset="0"/>
              </a:rPr>
              <a:t>16. </a:t>
            </a:r>
            <a:r>
              <a:rPr lang="ru-RU" sz="1200" dirty="0" err="1">
                <a:latin typeface="Bahnschrift Light Condensed" panose="020B0502040204020203" pitchFamily="34" charset="0"/>
              </a:rPr>
              <a:t>Які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питання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розглядаються</a:t>
            </a:r>
            <a:r>
              <a:rPr lang="ru-RU" sz="1200" dirty="0">
                <a:latin typeface="Bahnschrift Light Condensed" panose="020B0502040204020203" pitchFamily="34" charset="0"/>
              </a:rPr>
              <a:t> в Правилах </a:t>
            </a:r>
            <a:r>
              <a:rPr lang="ru-RU" sz="1200" dirty="0" err="1">
                <a:latin typeface="Bahnschrift Light Condensed" panose="020B0502040204020203" pitchFamily="34" charset="0"/>
              </a:rPr>
              <a:t>улаштування</a:t>
            </a:r>
            <a:r>
              <a:rPr lang="ru-RU" sz="1200" dirty="0">
                <a:latin typeface="Bahnschrift Light Condensed" panose="020B0502040204020203" pitchFamily="34" charset="0"/>
              </a:rPr>
              <a:t> </a:t>
            </a:r>
            <a:r>
              <a:rPr lang="ru-RU" sz="1200" dirty="0" err="1">
                <a:latin typeface="Bahnschrift Light Condensed" panose="020B0502040204020203" pitchFamily="34" charset="0"/>
              </a:rPr>
              <a:t>електроустановок</a:t>
            </a:r>
            <a:r>
              <a:rPr lang="ru-RU" sz="1200" dirty="0">
                <a:latin typeface="Bahnschrift Light Condensed" panose="020B0502040204020203" pitchFamily="34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CE810-4831-4AFD-B29B-07627EAFF083}"/>
              </a:ext>
            </a:extLst>
          </p:cNvPr>
          <p:cNvSpPr txBox="1"/>
          <p:nvPr/>
        </p:nvSpPr>
        <p:spPr>
          <a:xfrm>
            <a:off x="6344266" y="6356411"/>
            <a:ext cx="47073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Bahnschrift Light Condensed" panose="020B0502040204020203" pitchFamily="34" charset="0"/>
              </a:rPr>
              <a:t>Гарант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освітньої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програми</a:t>
            </a:r>
            <a:r>
              <a:rPr lang="ru-RU" sz="1400" dirty="0">
                <a:latin typeface="Bahnschrift Light Condensed" panose="020B0502040204020203" pitchFamily="34" charset="0"/>
              </a:rPr>
              <a:t>_______________________Павло БУДАНОВ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D23BF-5B12-4F62-B437-6AF935AE302F}"/>
              </a:ext>
            </a:extLst>
          </p:cNvPr>
          <p:cNvSpPr txBox="1"/>
          <p:nvPr/>
        </p:nvSpPr>
        <p:spPr>
          <a:xfrm>
            <a:off x="543757" y="6374166"/>
            <a:ext cx="43045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 err="1">
                <a:latin typeface="Bahnschrift Light Condensed" panose="020B0502040204020203" pitchFamily="34" charset="0"/>
              </a:rPr>
              <a:t>Викладач</a:t>
            </a:r>
            <a:r>
              <a:rPr lang="ru-RU" sz="1400" dirty="0">
                <a:latin typeface="Bahnschrift Light Condensed" panose="020B0502040204020203" pitchFamily="34" charset="0"/>
              </a:rPr>
              <a:t>______________________ </a:t>
            </a:r>
            <a:r>
              <a:rPr lang="ru-RU" sz="1400" dirty="0" err="1">
                <a:latin typeface="Bahnschrift Light Condensed" panose="020B0502040204020203" pitchFamily="34" charset="0"/>
              </a:rPr>
              <a:t>Костянтин</a:t>
            </a:r>
            <a:r>
              <a:rPr lang="ru-RU" sz="1400" dirty="0">
                <a:latin typeface="Bahnschrift Light Condensed" panose="020B0502040204020203" pitchFamily="34" charset="0"/>
              </a:rPr>
              <a:t> БРОВКО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4CDA3-5D41-4FCB-B744-D4D650E26D4C}"/>
              </a:ext>
            </a:extLst>
          </p:cNvPr>
          <p:cNvSpPr txBox="1"/>
          <p:nvPr/>
        </p:nvSpPr>
        <p:spPr>
          <a:xfrm>
            <a:off x="5768340" y="578575"/>
            <a:ext cx="6332220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17.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питання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розглядаються</a:t>
            </a:r>
            <a:r>
              <a:rPr lang="ru-RU" sz="1100" dirty="0">
                <a:latin typeface="Bahnschrift Light Condensed" panose="020B0502040204020203" pitchFamily="34" charset="0"/>
              </a:rPr>
              <a:t> в Правилах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технічної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електроустановок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споживачів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18.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питання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розглядаються</a:t>
            </a:r>
            <a:r>
              <a:rPr lang="ru-RU" sz="1100" dirty="0">
                <a:latin typeface="Bahnschrift Light Condensed" panose="020B0502040204020203" pitchFamily="34" charset="0"/>
              </a:rPr>
              <a:t> Правилах </a:t>
            </a:r>
            <a:r>
              <a:rPr lang="ru-RU" sz="1100" dirty="0" err="1">
                <a:latin typeface="Bahnschrift Light Condensed" panose="020B0502040204020203" pitchFamily="34" charset="0"/>
              </a:rPr>
              <a:t>користування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електричною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енергією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19.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питання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розглядаються</a:t>
            </a:r>
            <a:r>
              <a:rPr lang="ru-RU" sz="1100" dirty="0">
                <a:latin typeface="Bahnschrift Light Condensed" panose="020B0502040204020203" pitchFamily="34" charset="0"/>
              </a:rPr>
              <a:t> Правилах </a:t>
            </a:r>
            <a:r>
              <a:rPr lang="ru-RU" sz="1100" dirty="0" err="1">
                <a:latin typeface="Bahnschrift Light Condensed" panose="020B0502040204020203" pitchFamily="34" charset="0"/>
              </a:rPr>
              <a:t>приєднання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електроустановок</a:t>
            </a:r>
            <a:r>
              <a:rPr lang="ru-RU" sz="1100" dirty="0">
                <a:latin typeface="Bahnschrift Light Condensed" panose="020B0502040204020203" pitchFamily="34" charset="0"/>
              </a:rPr>
              <a:t> до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електричних</a:t>
            </a:r>
            <a:r>
              <a:rPr lang="ru-RU" sz="1100" dirty="0">
                <a:latin typeface="Bahnschrift Light Condensed" panose="020B0502040204020203" pitchFamily="34" charset="0"/>
              </a:rPr>
              <a:t> мереж?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20.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питання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розглядаються</a:t>
            </a:r>
            <a:r>
              <a:rPr lang="ru-RU" sz="1100" dirty="0">
                <a:latin typeface="Bahnschrift Light Condensed" panose="020B0502040204020203" pitchFamily="34" charset="0"/>
              </a:rPr>
              <a:t> Правилах </a:t>
            </a:r>
            <a:r>
              <a:rPr lang="ru-RU" sz="1100" dirty="0" err="1">
                <a:latin typeface="Bahnschrift Light Condensed" panose="020B0502040204020203" pitchFamily="34" charset="0"/>
              </a:rPr>
              <a:t>користування</a:t>
            </a:r>
            <a:r>
              <a:rPr lang="ru-RU" sz="1100" dirty="0">
                <a:latin typeface="Bahnschrift Light Condensed" panose="020B0502040204020203" pitchFamily="34" charset="0"/>
              </a:rPr>
              <a:t> тепловою </a:t>
            </a:r>
            <a:r>
              <a:rPr lang="ru-RU" sz="1100" dirty="0" err="1">
                <a:latin typeface="Bahnschrift Light Condensed" panose="020B0502040204020203" pitchFamily="34" charset="0"/>
              </a:rPr>
              <a:t>енергією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21. Яка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технічна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документація</a:t>
            </a:r>
            <a:r>
              <a:rPr lang="ru-RU" sz="1100" dirty="0">
                <a:latin typeface="Bahnschrift Light Condensed" panose="020B0502040204020203" pitchFamily="34" charset="0"/>
              </a:rPr>
              <a:t> повинна бути у кожного </a:t>
            </a:r>
            <a:r>
              <a:rPr lang="ru-RU" sz="1100" dirty="0" err="1">
                <a:latin typeface="Bahnschrift Light Condensed" panose="020B0502040204020203" pitchFamily="34" charset="0"/>
              </a:rPr>
              <a:t>споживача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22. З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якою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періодичністю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повинні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переглядатися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електричні</a:t>
            </a:r>
            <a:r>
              <a:rPr lang="ru-RU" sz="1100" dirty="0">
                <a:latin typeface="Bahnschrift Light Condensed" panose="020B0502040204020203" pitchFamily="34" charset="0"/>
              </a:rPr>
              <a:t> (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технологічні</a:t>
            </a:r>
            <a:r>
              <a:rPr lang="ru-RU" sz="1100" dirty="0">
                <a:latin typeface="Bahnschrift Light Condensed" panose="020B0502040204020203" pitchFamily="34" charset="0"/>
              </a:rPr>
              <a:t>) </a:t>
            </a:r>
            <a:r>
              <a:rPr lang="ru-RU" sz="1100" dirty="0" err="1">
                <a:latin typeface="Bahnschrift Light Condensed" panose="020B0502040204020203" pitchFamily="34" charset="0"/>
              </a:rPr>
              <a:t>схеми</a:t>
            </a:r>
            <a:r>
              <a:rPr lang="ru-RU" sz="1100" dirty="0">
                <a:latin typeface="Bahnschrift Light Condensed" panose="020B0502040204020203" pitchFamily="34" charset="0"/>
              </a:rPr>
              <a:t> на </a:t>
            </a:r>
            <a:r>
              <a:rPr lang="ru-RU" sz="1100" dirty="0" err="1">
                <a:latin typeface="Bahnschrift Light Condensed" panose="020B0502040204020203" pitchFamily="34" charset="0"/>
              </a:rPr>
              <a:t>їх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відповідність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фактичним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експлуатаційним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23. Списки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яких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працівників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мають</a:t>
            </a:r>
            <a:r>
              <a:rPr lang="ru-RU" sz="1100" dirty="0">
                <a:latin typeface="Bahnschrift Light Condensed" panose="020B0502040204020203" pitchFamily="34" charset="0"/>
              </a:rPr>
              <a:t> бути на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робочих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місцях</a:t>
            </a:r>
            <a:r>
              <a:rPr lang="ru-RU" sz="1100" dirty="0">
                <a:latin typeface="Bahnschrift Light Condensed" panose="020B0502040204020203" pitchFamily="34" charset="0"/>
              </a:rPr>
              <a:t> оперативного персоналу?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24.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види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експлуатаційних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документів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25. </a:t>
            </a:r>
            <a:r>
              <a:rPr lang="ru-RU" sz="1100" dirty="0" err="1">
                <a:latin typeface="Bahnschrift Light Condensed" panose="020B0502040204020203" pitchFamily="34" charset="0"/>
              </a:rPr>
              <a:t>Що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термін</a:t>
            </a:r>
            <a:r>
              <a:rPr lang="ru-RU" sz="1100" dirty="0">
                <a:latin typeface="Bahnschrift Light Condensed" panose="020B0502040204020203" pitchFamily="34" charset="0"/>
              </a:rPr>
              <a:t> „</a:t>
            </a:r>
            <a:r>
              <a:rPr lang="ru-RU" sz="1100" dirty="0" err="1">
                <a:latin typeface="Bahnschrift Light Condensed" panose="020B0502040204020203" pitchFamily="34" charset="0"/>
              </a:rPr>
              <a:t>надійність</a:t>
            </a:r>
            <a:r>
              <a:rPr lang="ru-RU" sz="1100" dirty="0">
                <a:latin typeface="Bahnschrift Light Condensed" panose="020B0502040204020203" pitchFamily="34" charset="0"/>
              </a:rPr>
              <a:t>”?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26. Чим </a:t>
            </a:r>
            <a:r>
              <a:rPr lang="ru-RU" sz="1100" dirty="0" err="1">
                <a:latin typeface="Bahnschrift Light Condensed" panose="020B0502040204020203" pitchFamily="34" charset="0"/>
              </a:rPr>
              <a:t>зумовлені</a:t>
            </a:r>
            <a:r>
              <a:rPr lang="ru-RU" sz="1100" dirty="0">
                <a:latin typeface="Bahnschrift Light Condensed" panose="020B0502040204020203" pitchFamily="34" charset="0"/>
              </a:rPr>
              <a:t> конструктивна, </a:t>
            </a:r>
            <a:r>
              <a:rPr lang="ru-RU" sz="1100" dirty="0" err="1">
                <a:latin typeface="Bahnschrift Light Condensed" panose="020B0502040204020203" pitchFamily="34" charset="0"/>
              </a:rPr>
              <a:t>виробнича</a:t>
            </a:r>
            <a:r>
              <a:rPr lang="ru-RU" sz="1100" dirty="0">
                <a:latin typeface="Bahnschrift Light Condensed" panose="020B0502040204020203" pitchFamily="34" charset="0"/>
              </a:rPr>
              <a:t> та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експлуатаційна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надійність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27. Яка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відмінність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між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пошкодженням</a:t>
            </a:r>
            <a:r>
              <a:rPr lang="ru-RU" sz="1100" dirty="0">
                <a:latin typeface="Bahnschrift Light Condensed" panose="020B0502040204020203" pitchFamily="34" charset="0"/>
              </a:rPr>
              <a:t> та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відмовою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28. Як </a:t>
            </a:r>
            <a:r>
              <a:rPr lang="ru-RU" sz="1100" dirty="0" err="1">
                <a:latin typeface="Bahnschrift Light Condensed" panose="020B0502040204020203" pitchFamily="34" charset="0"/>
              </a:rPr>
              <a:t>класифікуються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відмови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29.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наслідки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мають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відмови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30. Яка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відмінність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між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справним</a:t>
            </a:r>
            <a:r>
              <a:rPr lang="ru-RU" sz="1100" dirty="0">
                <a:latin typeface="Bahnschrift Light Condensed" panose="020B0502040204020203" pitchFamily="34" charset="0"/>
              </a:rPr>
              <a:t> станом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 та </a:t>
            </a:r>
            <a:r>
              <a:rPr lang="ru-RU" sz="1100" dirty="0" err="1">
                <a:latin typeface="Bahnschrift Light Condensed" panose="020B0502040204020203" pitchFamily="34" charset="0"/>
              </a:rPr>
              <a:t>працездатним</a:t>
            </a:r>
            <a:r>
              <a:rPr lang="ru-RU" sz="1100" dirty="0">
                <a:latin typeface="Bahnschrift Light Condensed" panose="020B0502040204020203" pitchFamily="34" charset="0"/>
              </a:rPr>
              <a:t> станом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31. Чим </a:t>
            </a:r>
            <a:r>
              <a:rPr lang="ru-RU" sz="1100" dirty="0" err="1">
                <a:latin typeface="Bahnschrift Light Condensed" panose="020B0502040204020203" pitchFamily="34" charset="0"/>
              </a:rPr>
              <a:t>характеризується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граничний</a:t>
            </a:r>
            <a:r>
              <a:rPr lang="ru-RU" sz="1100" dirty="0">
                <a:latin typeface="Bahnschrift Light Condensed" panose="020B0502040204020203" pitchFamily="34" charset="0"/>
              </a:rPr>
              <a:t> стан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32.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Який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об’єкт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називається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відновлювальним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33. В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яких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випадках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під</a:t>
            </a:r>
            <a:r>
              <a:rPr lang="ru-RU" sz="1100" dirty="0">
                <a:latin typeface="Bahnschrift Light Condensed" panose="020B0502040204020203" pitchFamily="34" charset="0"/>
              </a:rPr>
              <a:t> час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експлуатації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техніки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використовується</a:t>
            </a:r>
            <a:r>
              <a:rPr lang="ru-RU" sz="1100" dirty="0">
                <a:latin typeface="Bahnschrift Light Condensed" panose="020B0502040204020203" pitchFamily="34" charset="0"/>
              </a:rPr>
              <a:t> закон Пуассона?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34.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вирази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описують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характеристики </a:t>
            </a:r>
            <a:r>
              <a:rPr lang="ru-RU" sz="1100" dirty="0" err="1">
                <a:latin typeface="Bahnschrift Light Condensed" panose="020B0502040204020203" pitchFamily="34" charset="0"/>
              </a:rPr>
              <a:t>експоненційного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розподілу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відмов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35. За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якими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виразами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визначаються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характеристики </a:t>
            </a:r>
            <a:r>
              <a:rPr lang="ru-RU" sz="1100" dirty="0" err="1">
                <a:latin typeface="Bahnschrift Light Condensed" panose="020B0502040204020203" pitchFamily="34" charset="0"/>
              </a:rPr>
              <a:t>логарифмічного</a:t>
            </a:r>
            <a:r>
              <a:rPr lang="ru-RU" sz="1100" dirty="0">
                <a:latin typeface="Bahnschrift Light Condensed" panose="020B0502040204020203" pitchFamily="34" charset="0"/>
              </a:rPr>
              <a:t> нормального </a:t>
            </a:r>
            <a:r>
              <a:rPr lang="ru-RU" sz="1100" dirty="0" err="1">
                <a:latin typeface="Bahnschrift Light Condensed" panose="020B0502040204020203" pitchFamily="34" charset="0"/>
              </a:rPr>
              <a:t>розподілу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відмов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36.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способи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забезпечення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надійності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енергетичного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обладнання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37.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види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резервування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38. За </a:t>
            </a:r>
            <a:r>
              <a:rPr lang="ru-RU" sz="1100" dirty="0" err="1">
                <a:latin typeface="Bahnschrift Light Condensed" panose="020B0502040204020203" pitchFamily="34" charset="0"/>
              </a:rPr>
              <a:t>яким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виразом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визначається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кратність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резервування</a:t>
            </a:r>
            <a:r>
              <a:rPr lang="ru-RU" sz="1100" dirty="0">
                <a:latin typeface="Bahnschrift Light Condensed" panose="020B0502040204020203" pitchFamily="34" charset="0"/>
              </a:rPr>
              <a:t> в мережах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електропостачання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39. Як </a:t>
            </a:r>
            <a:r>
              <a:rPr lang="ru-RU" sz="1100" dirty="0" err="1">
                <a:latin typeface="Bahnschrift Light Condensed" panose="020B0502040204020203" pitchFamily="34" charset="0"/>
              </a:rPr>
              <a:t>визначається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кратність</a:t>
            </a:r>
            <a:r>
              <a:rPr lang="ru-RU" sz="1100" dirty="0">
                <a:latin typeface="Bahnschrift Light Condensed" panose="020B0502040204020203" pitchFamily="34" charset="0"/>
              </a:rPr>
              <a:t> резерву </a:t>
            </a:r>
            <a:r>
              <a:rPr lang="ru-RU" sz="1100" dirty="0" err="1">
                <a:latin typeface="Bahnschrift Light Condensed" panose="020B0502040204020203" pitchFamily="34" charset="0"/>
              </a:rPr>
              <a:t>об’єкта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  <a:p>
            <a:pPr marL="174625" indent="-174625"/>
            <a:r>
              <a:rPr lang="ru-RU" sz="1100" dirty="0">
                <a:latin typeface="Bahnschrift Light Condensed" panose="020B0502040204020203" pitchFamily="34" charset="0"/>
              </a:rPr>
              <a:t>40. </a:t>
            </a:r>
            <a:r>
              <a:rPr lang="ru-RU" sz="1100" dirty="0" err="1">
                <a:latin typeface="Bahnschrift Light Condensed" panose="020B0502040204020203" pitchFamily="34" charset="0"/>
              </a:rPr>
              <a:t>Які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ви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знаєте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технічні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рішення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забезпечення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надійності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електропостачальної</a:t>
            </a:r>
            <a:r>
              <a:rPr lang="ru-RU" sz="1100" dirty="0">
                <a:latin typeface="Bahnschrift Light Condensed" panose="020B0502040204020203" pitchFamily="34" charset="0"/>
              </a:rPr>
              <a:t> </a:t>
            </a:r>
            <a:r>
              <a:rPr lang="ru-RU" sz="11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100" dirty="0">
                <a:latin typeface="Bahnschrift Light Condensed" panose="020B050204020402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59474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1351</Words>
  <Application>Microsoft Office PowerPoint</Application>
  <PresentationFormat>Широкоэкранный</PresentationFormat>
  <Paragraphs>224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Bahnschrift Light Condensed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процесів і систем енергетичної безпеки</dc:title>
  <dc:creator>Артем Чернюк</dc:creator>
  <cp:lastModifiedBy>Артем Чернюк</cp:lastModifiedBy>
  <cp:revision>62</cp:revision>
  <dcterms:created xsi:type="dcterms:W3CDTF">2023-07-21T08:40:22Z</dcterms:created>
  <dcterms:modified xsi:type="dcterms:W3CDTF">2023-08-31T11:57:42Z</dcterms:modified>
</cp:coreProperties>
</file>