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D81A9-3CC4-4792-8C86-D72E81BE6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C12809-2D5B-4493-BB48-3D56DB6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E3C2A-A35C-4258-AE41-18E90540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8FD4-DD15-4003-869C-0A7BC51E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0667A-A12F-4092-9AB9-34BE5BA6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660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1B391-4EBD-4D3E-A93E-7D388F86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8E0959-FB1D-4C83-B0C6-1490E527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00242-AA95-40B4-A28E-D74EB755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59799-4025-4F8C-930A-633FBE59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56D81F-ECCE-4150-BFE2-AB9E9A3B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0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13831B-0C04-406A-AD61-9F98B6CC2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F744E-1365-4986-80E3-EC8F463C7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62497-5F07-46EC-BC57-C09887B0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56E1BA-8BAD-43C1-8A74-BBCAE373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A4769-B7A8-4D35-9513-435C6186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58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2EFE2-0E87-4587-B028-4B3F41A3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765C2-EAF9-4204-80A6-4EB57ACE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73D5B-F3D0-40A3-AC43-E3626182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D9A83-F7AF-46DA-8ECA-ED9FC49F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2CCB7-E604-48FC-B1A7-1D5CDABA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3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10D54-7CB1-4D87-A8D2-45F33F4A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0320E-8AE1-4073-A29B-675826F5E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59419-B516-4245-9053-D275808E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5639B-D81D-47B7-8031-1A5E3DC5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75F9BA-EFBA-4FCF-AB3B-33838366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601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78EB4-8BD0-4017-9679-0BDCEEAC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DE05-33E3-4B3D-A65A-C4F741F44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A0EC7-336A-4218-A79C-79C97811E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C54F9-A994-4A99-819C-11005050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68D55-480A-4960-AA77-871E958A3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05A638-34F4-4015-8A4A-57905C72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48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AD7DD-D340-4D8B-8DB0-C8E9E8F5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99FB5-EFE2-4AA8-8D65-E7610C48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05922D-54E9-4C3F-A435-29D39124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4324C9-1368-4F17-BEC0-D2DFE08B4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218344-B85C-4D68-89D4-64B8BA478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BD51D7-ADDC-4909-AE3D-94AB4EEA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7A0721-422B-4EC8-AFA8-A4FD0A75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BC26E9-4EFA-4DC6-A3DA-8A9FBDA0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103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D8FE-A789-41FB-B8C2-18E39106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28ABEC-BF66-4E84-B760-BA9099FE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A3BB8C-68E7-446E-B9D2-93CD752F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FF0BE5-FED5-4EF8-9965-B31351A9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599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8F8377-2074-4D0F-AC66-CD2805ED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4446D4-D601-420D-A49C-4B777381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09BD0-6997-48D9-B494-B1EC05A2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5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3C58E-D191-4963-8016-A5CA5552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4BFCB-08F5-4E67-9488-88EFA4CF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E980A-FB61-4282-9F29-F2CA227AF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F0202B-CF64-428B-9D53-B141DC62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83083-6C9C-414B-A427-7BA2BCCE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F228B-2512-45F2-AEB6-62080AFD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558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D2CF6-C7A5-4934-B439-4819AE5B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73E56E-8D2E-44C0-9796-75D54938D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5051B0-11EA-4BD9-B547-E9702962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6C252-F2B2-4F69-ADFD-1EC35E2C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2BFFD-F851-4FFE-83E9-F92ED6F2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28930-DA66-422E-95EA-6B883C30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46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DF9EC-0E2F-48ED-BF74-78DEDFA7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08B0EE-C1F8-455D-809C-BF8B9DF1F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E9894-F660-400E-8E53-EC12AAD61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B66D-D8C2-41D5-BF86-93A15BCC5821}" type="datetimeFigureOut">
              <a:rPr lang="x-none" smtClean="0"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8C0E9-D89C-48E5-9DBF-3AE496D8B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02E9E-0D9F-4FF9-9CD0-7B31A53A1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697C-E7A2-4969-BF54-04FB543D3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03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fotss.kharkov.ua/ukr/hrinchenko_hann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9ED6B8-1B77-469E-9965-0FD63352D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945" y="1931266"/>
            <a:ext cx="4379650" cy="419546"/>
          </a:xfrm>
        </p:spPr>
        <p:txBody>
          <a:bodyPr>
            <a:normAutofit lnSpcReduction="10000"/>
          </a:bodyPr>
          <a:lstStyle/>
          <a:p>
            <a:r>
              <a:rPr lang="uk-UA" dirty="0" err="1">
                <a:latin typeface="Bahnschrift Light Condensed" panose="020B0502040204020203" pitchFamily="34" charset="0"/>
              </a:rPr>
              <a:t>Силабус</a:t>
            </a:r>
            <a:r>
              <a:rPr lang="uk-UA" dirty="0">
                <a:latin typeface="Bahnschrift Light Condensed" panose="020B0502040204020203" pitchFamily="34" charset="0"/>
              </a:rPr>
              <a:t> навчальної дисципліни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16C6068-82DC-44CF-AA52-5ADD07E4527C}"/>
              </a:ext>
            </a:extLst>
          </p:cNvPr>
          <p:cNvSpPr txBox="1">
            <a:spLocks/>
          </p:cNvSpPr>
          <p:nvPr/>
        </p:nvSpPr>
        <p:spPr>
          <a:xfrm>
            <a:off x="9833500" y="6203195"/>
            <a:ext cx="2358500" cy="38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Харків 2023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EC5006-925B-4B16-ADFF-A48A4868A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5" y="130027"/>
            <a:ext cx="1087772" cy="133078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444E45-914B-4FEB-AE76-263F23978DC8}"/>
              </a:ext>
            </a:extLst>
          </p:cNvPr>
          <p:cNvSpPr txBox="1">
            <a:spLocks/>
          </p:cNvSpPr>
          <p:nvPr/>
        </p:nvSpPr>
        <p:spPr>
          <a:xfrm>
            <a:off x="415306" y="213310"/>
            <a:ext cx="6720998" cy="416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Українська інженерно-педагогічна академія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9B0E5D6-0F65-413D-9814-9B28CC08F2B8}"/>
              </a:ext>
            </a:extLst>
          </p:cNvPr>
          <p:cNvSpPr txBox="1">
            <a:spLocks/>
          </p:cNvSpPr>
          <p:nvPr/>
        </p:nvSpPr>
        <p:spPr>
          <a:xfrm>
            <a:off x="1429305" y="497429"/>
            <a:ext cx="6720998" cy="416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Кафедра фізики, електротехніки та електроенергетики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CB0E6C0-6C2A-4C57-80F7-6D9FA7F1ED77}"/>
              </a:ext>
            </a:extLst>
          </p:cNvPr>
          <p:cNvSpPr txBox="1">
            <a:spLocks/>
          </p:cNvSpPr>
          <p:nvPr/>
        </p:nvSpPr>
        <p:spPr>
          <a:xfrm>
            <a:off x="1429305" y="846143"/>
            <a:ext cx="6720998" cy="416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Освітня програма «Енергетична безпека»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7D7C88-63EF-4E51-BA36-C223AF3371BE}"/>
              </a:ext>
            </a:extLst>
          </p:cNvPr>
          <p:cNvSpPr/>
          <p:nvPr/>
        </p:nvSpPr>
        <p:spPr>
          <a:xfrm>
            <a:off x="2263806" y="2424515"/>
            <a:ext cx="9928194" cy="1179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C3DCF6A-4D1D-4948-882C-AEA4CF557956}"/>
              </a:ext>
            </a:extLst>
          </p:cNvPr>
          <p:cNvSpPr txBox="1">
            <a:spLocks/>
          </p:cNvSpPr>
          <p:nvPr/>
        </p:nvSpPr>
        <p:spPr>
          <a:xfrm>
            <a:off x="1221157" y="2050525"/>
            <a:ext cx="1183029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5400" dirty="0">
                <a:latin typeface="Bahnschrift Light Condensed" panose="020B0502040204020203" pitchFamily="34" charset="0"/>
              </a:rPr>
              <a:t>Стандарти та нормативно-правове </a:t>
            </a:r>
          </a:p>
          <a:p>
            <a:pPr algn="l"/>
            <a:r>
              <a:rPr lang="uk-UA" sz="5400" dirty="0">
                <a:latin typeface="Bahnschrift Light Condensed" panose="020B0502040204020203" pitchFamily="34" charset="0"/>
              </a:rPr>
              <a:t>забезпечення енергетичної безпеки</a:t>
            </a:r>
            <a:endParaRPr lang="x-none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F0205650-B69F-4F2E-816B-109164A31447}"/>
              </a:ext>
            </a:extLst>
          </p:cNvPr>
          <p:cNvSpPr txBox="1">
            <a:spLocks/>
          </p:cNvSpPr>
          <p:nvPr/>
        </p:nvSpPr>
        <p:spPr>
          <a:xfrm>
            <a:off x="2086252" y="1240077"/>
            <a:ext cx="6720998" cy="41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latin typeface="Bahnschrift Light Condensed" panose="020B0502040204020203" pitchFamily="34" charset="0"/>
              </a:rPr>
              <a:t>Спеціальність 141 Електроенергетика, електротехніка та електромеханіка</a:t>
            </a:r>
            <a:endParaRPr lang="x-none" sz="1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8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5F2F030-3248-41C0-BD29-DAE668412BCE}"/>
              </a:ext>
            </a:extLst>
          </p:cNvPr>
          <p:cNvSpPr/>
          <p:nvPr/>
        </p:nvSpPr>
        <p:spPr>
          <a:xfrm>
            <a:off x="488272" y="97109"/>
            <a:ext cx="4128116" cy="7490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416691-B065-4CC6-A53F-1D9184A1243D}"/>
              </a:ext>
            </a:extLst>
          </p:cNvPr>
          <p:cNvSpPr/>
          <p:nvPr/>
        </p:nvSpPr>
        <p:spPr>
          <a:xfrm>
            <a:off x="11632" y="2819942"/>
            <a:ext cx="8869048" cy="100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205BCF9-CA34-47DE-B521-756ED6030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54" y="3515304"/>
            <a:ext cx="3930836" cy="419546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>
                <a:latin typeface="Bahnschrift Light Condensed" panose="020B0502040204020203" pitchFamily="34" charset="0"/>
              </a:rPr>
              <a:t>Реквізити навчальної дисципліни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15945501-EA38-4A42-83D2-9513DBE85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35422"/>
              </p:ext>
            </p:extLst>
          </p:nvPr>
        </p:nvGraphicFramePr>
        <p:xfrm>
          <a:off x="240760" y="3878188"/>
          <a:ext cx="4432710" cy="2956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18181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2314529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Рівень вищої освіти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Магістр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Галузь знань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14 Електрична інженерія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Спеціальність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141 Електроенергетика, електротехніка та електромеханіка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Освітня програма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Енергетична безпека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Статус дисципліни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Нормативна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Форма навчання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Денна (заочна)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5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Мова викладання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Українська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12384"/>
                  </a:ext>
                </a:extLst>
              </a:tr>
            </a:tbl>
          </a:graphicData>
        </a:graphic>
      </p:graphicFrame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C4C4617-52B4-4180-A0EE-8A7B0FBBE4D7}"/>
              </a:ext>
            </a:extLst>
          </p:cNvPr>
          <p:cNvSpPr txBox="1">
            <a:spLocks/>
          </p:cNvSpPr>
          <p:nvPr/>
        </p:nvSpPr>
        <p:spPr>
          <a:xfrm>
            <a:off x="170854" y="97109"/>
            <a:ext cx="3930836" cy="419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>
                <a:latin typeface="Bahnschrift Light Condensed" panose="020B0502040204020203" pitchFamily="34" charset="0"/>
              </a:rPr>
              <a:t>Викладач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65CEA1AD-4103-4B1A-BB56-23BF762BF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05034"/>
              </p:ext>
            </p:extLst>
          </p:nvPr>
        </p:nvGraphicFramePr>
        <p:xfrm>
          <a:off x="2552330" y="250012"/>
          <a:ext cx="5131927" cy="33024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1598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3670329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375825">
                <a:tc gridSpan="2"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Ганна Грінченко</a:t>
                      </a:r>
                      <a:endParaRPr lang="x-none" sz="18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Артем Чернюк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53241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Посада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Доцент кафедри автоматизації, метрології та енергоефективних технологій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Науковий ступінь (спеціальність)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Кандидат технічних наук</a:t>
                      </a:r>
                    </a:p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05.01.02 Стандартизація, сертифікація та метрологічне забезпечення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31318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Наукове звання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Доцент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Контакти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+380665946687, 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hrinchenko@uipa.edu.ua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, </a:t>
                      </a:r>
                      <a:r>
                        <a:rPr lang="en-US" sz="1400" dirty="0" err="1">
                          <a:latin typeface="Bahnschrift Light Condensed" panose="020B0502040204020203" pitchFamily="34" charset="0"/>
                        </a:rPr>
                        <a:t>viber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, telegram,</a:t>
                      </a:r>
                      <a:r>
                        <a:rPr lang="en-US" sz="1400" baseline="0" dirty="0"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Bahnschrift Light Condensed" panose="020B0502040204020203" pitchFamily="34" charset="0"/>
                        </a:rPr>
                        <a:t>WhatsApp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Профіль викладача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hnschrift Light Condensed" panose="020B0502040204020203" pitchFamily="34" charset="0"/>
                          <a:hlinkClick r:id="rId3"/>
                        </a:rPr>
                        <a:t>https://kafotss.kharkov.ua/ukr/hrinchenko_hanna.html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 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56237"/>
                  </a:ext>
                </a:extLst>
              </a:tr>
              <a:tr h="31318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Консультації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Щовівторка 15:00 – 16:00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12384"/>
                  </a:ext>
                </a:extLst>
              </a:tr>
            </a:tbl>
          </a:graphicData>
        </a:graphic>
      </p:graphicFrame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501E8E4-56F2-4469-B3ED-6CF024D656D4}"/>
              </a:ext>
            </a:extLst>
          </p:cNvPr>
          <p:cNvSpPr txBox="1">
            <a:spLocks/>
          </p:cNvSpPr>
          <p:nvPr/>
        </p:nvSpPr>
        <p:spPr>
          <a:xfrm>
            <a:off x="7922301" y="976672"/>
            <a:ext cx="3258972" cy="419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>
                <a:latin typeface="Bahnschrift Light Condensed" panose="020B0502040204020203" pitchFamily="34" charset="0"/>
              </a:rPr>
              <a:t>Обсяг навчальної дисципліни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12" name="Таблица 6">
            <a:extLst>
              <a:ext uri="{FF2B5EF4-FFF2-40B4-BE49-F238E27FC236}">
                <a16:creationId xmlns:a16="http://schemas.microsoft.com/office/drawing/2014/main" id="{0EFD2297-17F8-4BEB-9E99-269699EA3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7606"/>
              </p:ext>
            </p:extLst>
          </p:nvPr>
        </p:nvGraphicFramePr>
        <p:xfrm>
          <a:off x="7922301" y="1342767"/>
          <a:ext cx="390946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2679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2056781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Загальний обсяг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90 годин (3 кредитів)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Лекції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20 годин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Практичні заняття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10 годин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Самостійна робота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60 годин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</a:tbl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E3A86C85-52FD-4A13-8C40-9A224F7B0EFC}"/>
              </a:ext>
            </a:extLst>
          </p:cNvPr>
          <p:cNvSpPr txBox="1">
            <a:spLocks/>
          </p:cNvSpPr>
          <p:nvPr/>
        </p:nvSpPr>
        <p:spPr>
          <a:xfrm>
            <a:off x="5936294" y="3448912"/>
            <a:ext cx="5437897" cy="671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>
                <a:latin typeface="Bahnschrift Light Condensed" panose="020B0502040204020203" pitchFamily="34" charset="0"/>
              </a:rPr>
              <a:t>Форми контролю, система оцінки, шкала оцінювання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16" name="Таблица 6">
            <a:extLst>
              <a:ext uri="{FF2B5EF4-FFF2-40B4-BE49-F238E27FC236}">
                <a16:creationId xmlns:a16="http://schemas.microsoft.com/office/drawing/2014/main" id="{D013141A-1B60-4122-8A68-25457C8A2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69503"/>
              </p:ext>
            </p:extLst>
          </p:nvPr>
        </p:nvGraphicFramePr>
        <p:xfrm>
          <a:off x="5381263" y="3888543"/>
          <a:ext cx="3499417" cy="24923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5477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973940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45986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Поточний контроль за матеріалами лекцій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57 балів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56763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Захист результатів отриманих на практичних заняттях *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20 бали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30473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Залік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23 бали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45986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Шкала оцінювання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Національна та 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ECTS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583561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*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обов’язково відпрацювання усіх практичних занять та лабораторного практикуму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</a:tbl>
          </a:graphicData>
        </a:graphic>
      </p:graphicFrame>
      <p:graphicFrame>
        <p:nvGraphicFramePr>
          <p:cNvPr id="15" name="Таблица 6">
            <a:extLst>
              <a:ext uri="{FF2B5EF4-FFF2-40B4-BE49-F238E27FC236}">
                <a16:creationId xmlns:a16="http://schemas.microsoft.com/office/drawing/2014/main" id="{E5CA7456-9D06-4281-9E3E-7C9C7397D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95058"/>
              </p:ext>
            </p:extLst>
          </p:nvPr>
        </p:nvGraphicFramePr>
        <p:xfrm>
          <a:off x="8880680" y="3876758"/>
          <a:ext cx="3259272" cy="3028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1105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1892999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  <a:gridCol w="445168">
                  <a:extLst>
                    <a:ext uri="{9D8B030D-6E8A-4147-A177-3AD203B41FA5}">
                      <a16:colId xmlns:a16="http://schemas.microsoft.com/office/drawing/2014/main" val="912630220"/>
                    </a:ext>
                  </a:extLst>
                </a:gridCol>
              </a:tblGrid>
              <a:tr h="482898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Кількість балів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Національна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ECTS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2840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90-100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відмінно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A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2840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82-89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400" dirty="0">
                        <a:latin typeface="Bahnschrift Light Condensed" panose="020B0502040204020203" pitchFamily="34" charset="0"/>
                      </a:endParaRPr>
                    </a:p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добре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D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04657"/>
                  </a:ext>
                </a:extLst>
              </a:tr>
              <a:tr h="2840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74-81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C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7575"/>
                  </a:ext>
                </a:extLst>
              </a:tr>
              <a:tr h="2840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64-73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400" dirty="0">
                        <a:latin typeface="Bahnschrift Light Condensed" panose="020B0502040204020203" pitchFamily="34" charset="0"/>
                      </a:endParaRPr>
                    </a:p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задовільно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D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51910"/>
                  </a:ext>
                </a:extLst>
              </a:tr>
              <a:tr h="28786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60-63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задовільно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E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2840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35-59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незадовільно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 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FX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68173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0-34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незадовільно з повторним вивченням курсу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F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969" r="15369"/>
          <a:stretch/>
        </p:blipFill>
        <p:spPr>
          <a:xfrm>
            <a:off x="170854" y="402297"/>
            <a:ext cx="2284619" cy="31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E2D3C6-1B66-403B-B852-DA5A44E9CAAC}"/>
              </a:ext>
            </a:extLst>
          </p:cNvPr>
          <p:cNvSpPr/>
          <p:nvPr/>
        </p:nvSpPr>
        <p:spPr>
          <a:xfrm>
            <a:off x="7004572" y="1677881"/>
            <a:ext cx="5065462" cy="50602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2D45D-160F-4EE7-BF3C-4C24FFBF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45" y="97109"/>
            <a:ext cx="4127350" cy="7498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416691-B065-4CC6-A53F-1D9184A1243D}"/>
              </a:ext>
            </a:extLst>
          </p:cNvPr>
          <p:cNvSpPr/>
          <p:nvPr/>
        </p:nvSpPr>
        <p:spPr>
          <a:xfrm>
            <a:off x="11632" y="2819942"/>
            <a:ext cx="8869048" cy="100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205BCF9-CA34-47DE-B521-756ED6030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54" y="472045"/>
            <a:ext cx="6674496" cy="6266106"/>
          </a:xfrm>
        </p:spPr>
        <p:txBody>
          <a:bodyPr>
            <a:normAutofit fontScale="85000" lnSpcReduction="20000"/>
          </a:bodyPr>
          <a:lstStyle/>
          <a:p>
            <a:pPr algn="l"/>
            <a:endParaRPr lang="uk-UA" sz="2300" dirty="0">
              <a:latin typeface="Bahnschrift Light Condensed" panose="020B0502040204020203" pitchFamily="34" charset="0"/>
            </a:endParaRPr>
          </a:p>
          <a:p>
            <a:pPr algn="l"/>
            <a:r>
              <a:rPr lang="uk-UA" sz="2100" dirty="0">
                <a:latin typeface="Bahnschrift Light Condensed" panose="020B0502040204020203" pitchFamily="34" charset="0"/>
              </a:rPr>
              <a:t>Енергетична безпека є невід'ємною складовою національною та економічної безпеки будь-якої країни, що регулюється нормативно-правовими документами та стандартами на різних рівнях: міжнародному, європейському та національному. Нормативно-правове забезпечення та стандарти з енергетичної безпеки включають широкий спектр питань: міжнародне співробітництво, забезпечення якості та надійності електроенергетики, державне регулювання енергоринку та тарифікація, сучасні підходи до забезпечення кібербезпеки в енергетиці, тощо. Розуміння нормативно-правових аспектів у сфері енергетики дає можливість опанувати принципи внутрішньої та зовнішньої політики країни у напрямку забезпечення енергобезпеки. Знання та вміння які формує дисципліна «</a:t>
            </a:r>
            <a:r>
              <a:rPr lang="ru-RU" sz="2100" dirty="0">
                <a:latin typeface="Bahnschrift Light Condensed" panose="020B0502040204020203" pitchFamily="34" charset="0"/>
              </a:rPr>
              <a:t>Стандарти та </a:t>
            </a:r>
            <a:r>
              <a:rPr lang="uk-UA" sz="2100" dirty="0">
                <a:latin typeface="Bahnschrift Light Condensed" panose="020B0502040204020203" pitchFamily="34" charset="0"/>
              </a:rPr>
              <a:t>нормативно-правове забезпечення енергетичної безпеки» дозволять майбутнім фахівцям проводити критичний аналіз науково-технічної та нормативно-правової документації, робити експертизу </a:t>
            </a:r>
            <a:r>
              <a:rPr lang="uk-UA" sz="2100" dirty="0" err="1">
                <a:latin typeface="Bahnschrift Light Condensed" panose="020B0502040204020203" pitchFamily="34" charset="0"/>
              </a:rPr>
              <a:t>проєктно</a:t>
            </a:r>
            <a:r>
              <a:rPr lang="uk-UA" sz="2100" dirty="0">
                <a:latin typeface="Bahnschrift Light Condensed" panose="020B0502040204020203" pitchFamily="34" charset="0"/>
              </a:rPr>
              <a:t>-конструкторських рішень в області енергетики відповідно до нормативних вимог та стандартів, застосовувати нормативно-правові акти, норми, правила та стандарти  у професійній, науковій та інноваційній діяльності. </a:t>
            </a:r>
            <a:endParaRPr lang="uk-UA" sz="2100" b="1" dirty="0">
              <a:latin typeface="Bahnschrift Light Condensed" panose="020B0502040204020203" pitchFamily="34" charset="0"/>
            </a:endParaRPr>
          </a:p>
          <a:p>
            <a:pPr algn="l"/>
            <a:r>
              <a:rPr lang="uk-UA" sz="2100" b="1" dirty="0">
                <a:latin typeface="Bahnschrift Light Condensed" panose="020B0502040204020203" pitchFamily="34" charset="0"/>
              </a:rPr>
              <a:t>Метою вивчення навчальної дисципліни </a:t>
            </a:r>
            <a:r>
              <a:rPr lang="uk-UA" sz="2100" dirty="0">
                <a:latin typeface="Bahnschrift Light Condensed" panose="020B0502040204020203" pitchFamily="34" charset="0"/>
              </a:rPr>
              <a:t>є опанування принципами нормативного та нормативно-правового забезпечення, державного регулювання у сфері енергетики, розуміння напрямів формування державної політики та стратегії розвитку енергетичної безпеки в Україні.</a:t>
            </a:r>
          </a:p>
          <a:p>
            <a:pPr algn="l"/>
            <a:r>
              <a:rPr lang="uk-UA" sz="2100" b="1" dirty="0">
                <a:latin typeface="Bahnschrift Light Condensed" panose="020B0502040204020203" pitchFamily="34" charset="0"/>
              </a:rPr>
              <a:t>Завдання вивчення навчальної дисципліни</a:t>
            </a:r>
          </a:p>
          <a:p>
            <a:pPr marL="342900" indent="-342900" algn="l">
              <a:buFontTx/>
              <a:buChar char="-"/>
            </a:pPr>
            <a:r>
              <a:rPr lang="uk-UA" sz="2100" dirty="0">
                <a:latin typeface="Bahnschrift Light Condensed" panose="020B0502040204020203" pitchFamily="34" charset="0"/>
              </a:rPr>
              <a:t>формування вмінь з критичного аналізу науково-технічної та нормативно-правової документації;</a:t>
            </a:r>
          </a:p>
          <a:p>
            <a:pPr marL="342900" indent="-342900" algn="l">
              <a:buFontTx/>
              <a:buChar char="-"/>
            </a:pPr>
            <a:r>
              <a:rPr lang="uk-UA" sz="2100" dirty="0">
                <a:latin typeface="Bahnschrift Light Condensed" panose="020B0502040204020203" pitchFamily="34" charset="0"/>
              </a:rPr>
              <a:t>формування вмінь з експертизи</a:t>
            </a:r>
            <a:r>
              <a:rPr lang="ru-RU" sz="2100" dirty="0">
                <a:latin typeface="Bahnschrift Light Condensed" panose="020B0502040204020203" pitchFamily="34" charset="0"/>
              </a:rPr>
              <a:t> </a:t>
            </a:r>
            <a:r>
              <a:rPr lang="uk-UA" sz="2100" dirty="0" err="1">
                <a:latin typeface="Bahnschrift Light Condensed" panose="020B0502040204020203" pitchFamily="34" charset="0"/>
              </a:rPr>
              <a:t>проєктно</a:t>
            </a:r>
            <a:r>
              <a:rPr lang="uk-UA" sz="2100" dirty="0">
                <a:latin typeface="Bahnschrift Light Condensed" panose="020B0502040204020203" pitchFamily="34" charset="0"/>
              </a:rPr>
              <a:t>-конструкторських рішень в області енергетики відповідно до нормативних вимог та стандартів;</a:t>
            </a:r>
          </a:p>
          <a:p>
            <a:pPr marL="342900" indent="-342900" algn="l">
              <a:buFontTx/>
              <a:buChar char="-"/>
            </a:pPr>
            <a:r>
              <a:rPr lang="uk-UA" sz="2100" dirty="0">
                <a:latin typeface="Bahnschrift Light Condensed" panose="020B0502040204020203" pitchFamily="34" charset="0"/>
              </a:rPr>
              <a:t>формування вмінь зі застосовування нормативно-правові акти, норми, правила та стандарти  у професійній, науковій та інноваційній діяльності;</a:t>
            </a:r>
          </a:p>
          <a:p>
            <a:pPr algn="l"/>
            <a:endParaRPr lang="uk-UA" b="1" dirty="0">
              <a:latin typeface="Bahnschrift Light Condensed" panose="020B0502040204020203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C4C4617-52B4-4180-A0EE-8A7B0FBBE4D7}"/>
              </a:ext>
            </a:extLst>
          </p:cNvPr>
          <p:cNvSpPr txBox="1">
            <a:spLocks/>
          </p:cNvSpPr>
          <p:nvPr/>
        </p:nvSpPr>
        <p:spPr>
          <a:xfrm>
            <a:off x="170854" y="97109"/>
            <a:ext cx="3930836" cy="419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>
                <a:latin typeface="Bahnschrift Light Condensed" panose="020B0502040204020203" pitchFamily="34" charset="0"/>
              </a:rPr>
              <a:t>Анотація курсу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E1FDED1-99DF-4D68-B529-21F8F459C2C3}"/>
              </a:ext>
            </a:extLst>
          </p:cNvPr>
          <p:cNvSpPr txBox="1">
            <a:spLocks/>
          </p:cNvSpPr>
          <p:nvPr/>
        </p:nvSpPr>
        <p:spPr>
          <a:xfrm>
            <a:off x="7083196" y="803193"/>
            <a:ext cx="5065462" cy="794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>
                <a:latin typeface="Bahnschrift Light Condensed" panose="020B0502040204020203" pitchFamily="34" charset="0"/>
              </a:rPr>
              <a:t>Результати навчання (відповідно до стандарту спеціальності та освітньої програми)</a:t>
            </a:r>
            <a:endParaRPr lang="x-none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0842D-E283-4A1B-90E0-8B41E92778A3}"/>
              </a:ext>
            </a:extLst>
          </p:cNvPr>
          <p:cNvSpPr txBox="1"/>
          <p:nvPr/>
        </p:nvSpPr>
        <p:spPr>
          <a:xfrm>
            <a:off x="7004572" y="1652574"/>
            <a:ext cx="5065462" cy="438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ПР8 Враховувати </a:t>
            </a:r>
            <a:r>
              <a:rPr lang="uk-UA" sz="2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правові</a:t>
            </a: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економічні аспекти наукові досліджень та інноваційної діяльності.</a:t>
            </a:r>
            <a:endParaRPr lang="ru-RU" sz="2000" dirty="0">
              <a:solidFill>
                <a:schemeClr val="bg1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ПР9 Здійснювати пошук джерел ресурсної підтримки для додаткового навчання, наукової та інноваційної діяльності.</a:t>
            </a:r>
            <a:endParaRPr lang="ru-RU" sz="2000" dirty="0">
              <a:solidFill>
                <a:schemeClr val="bg1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ПР14 Дотримуватися </a:t>
            </a:r>
            <a:r>
              <a:rPr lang="uk-UA" sz="2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принципів та напрямів стратегії</a:t>
            </a: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розвитку енергетичної безпеки України.</a:t>
            </a:r>
            <a:endParaRPr lang="ru-RU" sz="2000" dirty="0">
              <a:solidFill>
                <a:schemeClr val="bg1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ПР16 Дотримуватися принципів та </a:t>
            </a:r>
            <a:r>
              <a:rPr lang="uk-UA" sz="2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</a:t>
            </a: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академічної доброчесності в освітній та науковій діяльності. </a:t>
            </a:r>
            <a:endParaRPr lang="ru-RU" sz="2000" dirty="0">
              <a:solidFill>
                <a:schemeClr val="bg1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ПР17 Демонструвати розуміння </a:t>
            </a:r>
            <a:r>
              <a:rPr lang="uk-UA" sz="2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нормативно-правових актів, норм, правил та стандартів </a:t>
            </a:r>
            <a:r>
              <a:rPr lang="uk-UA" sz="2000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в області електроенергетики, електротехніки та електромеханіки</a:t>
            </a:r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8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F982A7-B0AF-4176-831A-1B4612BA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45" y="97109"/>
            <a:ext cx="4127350" cy="7498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EF90C7-410B-4714-8AC5-2AABF89AB577}"/>
              </a:ext>
            </a:extLst>
          </p:cNvPr>
          <p:cNvSpPr txBox="1"/>
          <p:nvPr/>
        </p:nvSpPr>
        <p:spPr>
          <a:xfrm>
            <a:off x="312938" y="189310"/>
            <a:ext cx="7765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Календарно-</a:t>
            </a:r>
            <a:r>
              <a:rPr lang="ru-RU" sz="2400" dirty="0" err="1">
                <a:latin typeface="Bahnschrift Light Condensed" panose="020B0502040204020203" pitchFamily="34" charset="0"/>
              </a:rPr>
              <a:t>тематичний</a:t>
            </a:r>
            <a:r>
              <a:rPr lang="ru-RU" sz="2400" dirty="0">
                <a:latin typeface="Bahnschrift Light Condensed" panose="020B0502040204020203" pitchFamily="34" charset="0"/>
              </a:rPr>
              <a:t> план (схема) </a:t>
            </a:r>
            <a:r>
              <a:rPr lang="ru-RU" sz="2400" dirty="0" err="1">
                <a:latin typeface="Bahnschrift Light Condensed" panose="020B0502040204020203" pitchFamily="34" charset="0"/>
              </a:rPr>
              <a:t>навчальної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дисципліни</a:t>
            </a:r>
            <a:endParaRPr lang="x-none" sz="2400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0FFE8515-B218-4950-89B8-C2B389B35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05702"/>
              </p:ext>
            </p:extLst>
          </p:nvPr>
        </p:nvGraphicFramePr>
        <p:xfrm>
          <a:off x="312938" y="1378634"/>
          <a:ext cx="11504513" cy="468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41">
                  <a:extLst>
                    <a:ext uri="{9D8B030D-6E8A-4147-A177-3AD203B41FA5}">
                      <a16:colId xmlns:a16="http://schemas.microsoft.com/office/drawing/2014/main" val="461865480"/>
                    </a:ext>
                  </a:extLst>
                </a:gridCol>
                <a:gridCol w="2405664">
                  <a:extLst>
                    <a:ext uri="{9D8B030D-6E8A-4147-A177-3AD203B41FA5}">
                      <a16:colId xmlns:a16="http://schemas.microsoft.com/office/drawing/2014/main" val="467079098"/>
                    </a:ext>
                  </a:extLst>
                </a:gridCol>
                <a:gridCol w="7384296">
                  <a:extLst>
                    <a:ext uri="{9D8B030D-6E8A-4147-A177-3AD203B41FA5}">
                      <a16:colId xmlns:a16="http://schemas.microsoft.com/office/drawing/2014/main" val="3339770601"/>
                    </a:ext>
                  </a:extLst>
                </a:gridCol>
                <a:gridCol w="1099112">
                  <a:extLst>
                    <a:ext uri="{9D8B030D-6E8A-4147-A177-3AD203B41FA5}">
                      <a16:colId xmlns:a16="http://schemas.microsoft.com/office/drawing/2014/main" val="856258694"/>
                    </a:ext>
                  </a:extLst>
                </a:gridCol>
              </a:tblGrid>
              <a:tr h="6995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№ тижня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Вид і номер заняття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Тема заняття або самостійної роботи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Кількість аудиторних годин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65823"/>
                  </a:ext>
                </a:extLst>
              </a:tr>
              <a:tr h="612115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1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1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Вступ. Нормативне та нормативно-правове забезпечення у галузі енергетики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0040"/>
                  </a:ext>
                </a:extLst>
              </a:tr>
              <a:tr h="612115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Міжнародна стандартизація у сфері</a:t>
                      </a:r>
                      <a:r>
                        <a:rPr lang="uk-UA" baseline="0" dirty="0">
                          <a:latin typeface="Bahnschrift Light Condensed" panose="020B0502040204020203" pitchFamily="34" charset="0"/>
                        </a:rPr>
                        <a:t> енергобезпеки та участь України в ній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57876"/>
                  </a:ext>
                </a:extLst>
              </a:tr>
              <a:tr h="430498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1</a:t>
                      </a:r>
                      <a:endParaRPr lang="x-none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Опрацювання міжнародного</a:t>
                      </a:r>
                      <a:r>
                        <a:rPr lang="uk-UA" b="1" baseline="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 стандарту </a:t>
                      </a:r>
                      <a:r>
                        <a:rPr lang="en-US" b="1" baseline="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ISO 50001</a:t>
                      </a:r>
                      <a:endParaRPr lang="x-none" sz="1800" b="1" kern="1200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88945"/>
                  </a:ext>
                </a:extLst>
              </a:tr>
              <a:tr h="34978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3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3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Досвід державного </a:t>
                      </a:r>
                      <a:r>
                        <a:rPr lang="uk-UA" baseline="0" dirty="0">
                          <a:latin typeface="Bahnschrift Light Condensed" panose="020B0502040204020203" pitchFamily="34" charset="0"/>
                        </a:rPr>
                        <a:t>регулювання </a:t>
                      </a:r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енергобезпеки в закордонних країнах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54365"/>
                  </a:ext>
                </a:extLst>
              </a:tr>
              <a:tr h="34978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4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Лекція 4</a:t>
                      </a:r>
                      <a:endParaRPr lang="x-none" sz="1800" kern="1200" dirty="0">
                        <a:solidFill>
                          <a:schemeClr val="dk1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Політика ЄС у сфері енергобезпеки</a:t>
                      </a:r>
                      <a:endParaRPr lang="x-none" sz="1800" kern="1200" dirty="0">
                        <a:solidFill>
                          <a:schemeClr val="dk1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x-none" sz="1800" kern="1200" dirty="0">
                        <a:solidFill>
                          <a:schemeClr val="dk1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31405"/>
                  </a:ext>
                </a:extLst>
              </a:tr>
              <a:tr h="558526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5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5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Нормативно-правове забезпечення кібербезпеки</a:t>
                      </a:r>
                      <a:r>
                        <a:rPr lang="uk-UA" baseline="0" dirty="0">
                          <a:latin typeface="Bahnschrift Light Condensed" panose="020B0502040204020203" pitchFamily="34" charset="0"/>
                        </a:rPr>
                        <a:t> в енергетиці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43351"/>
                  </a:ext>
                </a:extLst>
              </a:tr>
              <a:tr h="445880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Практичне заняття 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Ризик-аналіз енергобезпеки відповідно міжнародних</a:t>
                      </a:r>
                      <a:r>
                        <a:rPr lang="uk-UA" sz="1800" b="1" kern="1200" baseline="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стандартів</a:t>
                      </a:r>
                      <a:endParaRPr lang="x-none" sz="1800" b="1" kern="1200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x-none" sz="1800" b="1" kern="1200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43208"/>
                  </a:ext>
                </a:extLst>
              </a:tr>
              <a:tr h="558526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Поточний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 контроль 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b="1" dirty="0">
                        <a:solidFill>
                          <a:srgbClr val="FF000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2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2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416691-B065-4CC6-A53F-1D9184A1243D}"/>
              </a:ext>
            </a:extLst>
          </p:cNvPr>
          <p:cNvSpPr/>
          <p:nvPr/>
        </p:nvSpPr>
        <p:spPr>
          <a:xfrm>
            <a:off x="11632" y="2819942"/>
            <a:ext cx="8869048" cy="100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EF90C7-410B-4714-8AC5-2AABF89AB577}"/>
              </a:ext>
            </a:extLst>
          </p:cNvPr>
          <p:cNvSpPr txBox="1"/>
          <p:nvPr/>
        </p:nvSpPr>
        <p:spPr>
          <a:xfrm>
            <a:off x="332345" y="56061"/>
            <a:ext cx="7765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Календарно-</a:t>
            </a:r>
            <a:r>
              <a:rPr lang="ru-RU" sz="2400" dirty="0" err="1">
                <a:latin typeface="Bahnschrift Light Condensed" panose="020B0502040204020203" pitchFamily="34" charset="0"/>
              </a:rPr>
              <a:t>тематичний</a:t>
            </a:r>
            <a:r>
              <a:rPr lang="ru-RU" sz="2400" dirty="0">
                <a:latin typeface="Bahnschrift Light Condensed" panose="020B0502040204020203" pitchFamily="34" charset="0"/>
              </a:rPr>
              <a:t> план (схема) </a:t>
            </a:r>
            <a:r>
              <a:rPr lang="ru-RU" sz="2400" dirty="0" err="1">
                <a:latin typeface="Bahnschrift Light Condensed" panose="020B0502040204020203" pitchFamily="34" charset="0"/>
              </a:rPr>
              <a:t>навчальної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дисципліни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1600" dirty="0">
                <a:latin typeface="Bahnschrift Light Condensed" panose="020B0502040204020203" pitchFamily="34" charset="0"/>
              </a:rPr>
              <a:t>(</a:t>
            </a:r>
            <a:r>
              <a:rPr lang="ru-RU" sz="1600" dirty="0" err="1">
                <a:latin typeface="Bahnschrift Light Condensed" panose="020B0502040204020203" pitchFamily="34" charset="0"/>
              </a:rPr>
              <a:t>продовження</a:t>
            </a:r>
            <a:r>
              <a:rPr lang="ru-RU" sz="1600" dirty="0">
                <a:latin typeface="Bahnschrift Light Condensed" panose="020B0502040204020203" pitchFamily="34" charset="0"/>
              </a:rPr>
              <a:t>)</a:t>
            </a:r>
            <a:endParaRPr lang="x-none" sz="1600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0FFE8515-B218-4950-89B8-C2B389B35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07575"/>
              </p:ext>
            </p:extLst>
          </p:nvPr>
        </p:nvGraphicFramePr>
        <p:xfrm>
          <a:off x="594350" y="895458"/>
          <a:ext cx="1112403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87">
                  <a:extLst>
                    <a:ext uri="{9D8B030D-6E8A-4147-A177-3AD203B41FA5}">
                      <a16:colId xmlns:a16="http://schemas.microsoft.com/office/drawing/2014/main" val="461865480"/>
                    </a:ext>
                  </a:extLst>
                </a:gridCol>
                <a:gridCol w="2418697">
                  <a:extLst>
                    <a:ext uri="{9D8B030D-6E8A-4147-A177-3AD203B41FA5}">
                      <a16:colId xmlns:a16="http://schemas.microsoft.com/office/drawing/2014/main" val="467079098"/>
                    </a:ext>
                  </a:extLst>
                </a:gridCol>
                <a:gridCol w="7047491">
                  <a:extLst>
                    <a:ext uri="{9D8B030D-6E8A-4147-A177-3AD203B41FA5}">
                      <a16:colId xmlns:a16="http://schemas.microsoft.com/office/drawing/2014/main" val="3339770601"/>
                    </a:ext>
                  </a:extLst>
                </a:gridCol>
                <a:gridCol w="1062762">
                  <a:extLst>
                    <a:ext uri="{9D8B030D-6E8A-4147-A177-3AD203B41FA5}">
                      <a16:colId xmlns:a16="http://schemas.microsoft.com/office/drawing/2014/main" val="856258694"/>
                    </a:ext>
                  </a:extLst>
                </a:gridCol>
              </a:tblGrid>
              <a:tr h="49200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№ тижня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Вид і номер заняття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Тема заняття або самостійної роботи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Кількість аудиторних годин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65823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6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6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>
                          <a:latin typeface="Bahnschrift Light Condensed" panose="020B0502040204020203" pitchFamily="34" charset="0"/>
                        </a:rPr>
                        <a:t>Загальні положення законодавства України у сфері забезпечення енергобезпеки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0040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7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7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Державне регулювання у сфері енергетики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57876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3</a:t>
                      </a:r>
                      <a:endParaRPr lang="x-none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Порядок встановлення (формування) тарифів на послуги з розподілу електричної енергії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8894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8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8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Нормативні документи, що регулюють якість електроенергії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31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Практичне заняття 4</a:t>
                      </a:r>
                      <a:endParaRPr lang="x-none" sz="1800" b="1" kern="1200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noProof="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Порядок забезпечення стандартів якості електропостачання та надання компенсацій споживачам за їх недотримання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43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9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9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Зовнішня енергетична політика України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Методика визначення доступної пропускної спроможності міждержавних перетинів (міждержавних електричних мереж України)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43208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10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Лекція 10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ahnschrift Light Condensed" panose="020B0502040204020203" pitchFamily="34" charset="0"/>
                        </a:rPr>
                        <a:t>Енергетичної </a:t>
                      </a:r>
                      <a:r>
                        <a:rPr lang="uk-UA" noProof="0" dirty="0">
                          <a:latin typeface="Bahnschrift Light Condensed" panose="020B0502040204020203" pitchFamily="34" charset="0"/>
                        </a:rPr>
                        <a:t>стратегії України на період </a:t>
                      </a:r>
                      <a:r>
                        <a:rPr lang="ru-RU" dirty="0">
                          <a:latin typeface="Bahnschrift Light Condensed" panose="020B0502040204020203" pitchFamily="34" charset="0"/>
                        </a:rPr>
                        <a:t>до 2035 року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79500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Поточний контроль 2</a:t>
                      </a:r>
                      <a:endParaRPr lang="x-none" b="1" dirty="0">
                        <a:solidFill>
                          <a:srgbClr val="FF000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b="1" dirty="0">
                        <a:solidFill>
                          <a:srgbClr val="FF000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0122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bg1"/>
                          </a:solidFill>
                          <a:latin typeface="Bahnschrift Light Condensed" panose="020B0502040204020203" pitchFamily="34" charset="0"/>
                        </a:rPr>
                        <a:t>Всього</a:t>
                      </a:r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latin typeface="Bahnschrift Light Condensed" panose="020B0502040204020203" pitchFamily="34" charset="0"/>
                        </a:rPr>
                        <a:t>30</a:t>
                      </a:r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1866E-56B4-48E2-94D1-78F725BA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92" y="142188"/>
            <a:ext cx="4127350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764DC-BFC0-4802-981E-61990F1E3E5F}"/>
              </a:ext>
            </a:extLst>
          </p:cNvPr>
          <p:cNvSpPr txBox="1"/>
          <p:nvPr/>
        </p:nvSpPr>
        <p:spPr>
          <a:xfrm>
            <a:off x="25587" y="86292"/>
            <a:ext cx="620083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ahnschrift Light Condensed" panose="020B0502040204020203" pitchFamily="34" charset="0"/>
              </a:rPr>
              <a:t>Політики</a:t>
            </a:r>
            <a:r>
              <a:rPr lang="ru-RU" sz="2400" dirty="0">
                <a:latin typeface="Bahnschrift Light Condensed" panose="020B0502040204020203" pitchFamily="34" charset="0"/>
              </a:rPr>
              <a:t> курсу </a:t>
            </a:r>
          </a:p>
          <a:p>
            <a:endParaRPr lang="ru-RU" sz="1600" dirty="0">
              <a:latin typeface="Bahnschrift Light Condensed" panose="020B0502040204020203" pitchFamily="34" charset="0"/>
            </a:endParaRPr>
          </a:p>
          <a:p>
            <a:r>
              <a:rPr lang="uk-UA" sz="1400" b="1" dirty="0">
                <a:latin typeface="Bahnschrift Light Condensed" panose="020B0502040204020203" pitchFamily="34" charset="0"/>
              </a:rPr>
              <a:t>Політика курсу будується на засадах академічної доброчесності</a:t>
            </a:r>
          </a:p>
          <a:p>
            <a:r>
              <a:rPr lang="uk-UA" sz="1400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https://mon.gov.ua/storage/app/media/npa/5a1fe9d9b7112.pdf</a:t>
            </a:r>
          </a:p>
          <a:p>
            <a:r>
              <a:rPr lang="uk-UA" sz="1400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https://drive.google.com/file/d/1fyh2uMJczxJ8shq9LYB9Rhs2TFsbT9bF/view</a:t>
            </a:r>
          </a:p>
          <a:p>
            <a:r>
              <a:rPr lang="uk-UA" sz="1400" b="1" dirty="0">
                <a:latin typeface="Bahnschrift Light Condensed" panose="020B0502040204020203" pitchFamily="34" charset="0"/>
              </a:rPr>
              <a:t>та у відповідності зі основними напрямками стратегії розвитку академії</a:t>
            </a:r>
          </a:p>
          <a:p>
            <a:r>
              <a:rPr lang="ru-RU" sz="1400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http://www.uipa.edu.ua/ua/general-information/stratehiia-rozvytku-uip</a:t>
            </a:r>
            <a:endParaRPr lang="x-none" sz="1400" dirty="0">
              <a:solidFill>
                <a:srgbClr val="0070C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A3E98-5BCA-4530-91E0-E77940CAF262}"/>
              </a:ext>
            </a:extLst>
          </p:cNvPr>
          <p:cNvSpPr txBox="1"/>
          <p:nvPr/>
        </p:nvSpPr>
        <p:spPr>
          <a:xfrm>
            <a:off x="251700" y="1871396"/>
            <a:ext cx="5639063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Bahnschrift Light Condensed" panose="020B0502040204020203" pitchFamily="34" charset="0"/>
              </a:rPr>
              <a:t>Запитання та завдання до підсумкового контролю</a:t>
            </a:r>
          </a:p>
          <a:p>
            <a:endParaRPr lang="ru-RU" sz="1400" dirty="0">
              <a:latin typeface="Bahnschrift Light Condensed" panose="020B0502040204020203" pitchFamily="34" charset="0"/>
            </a:endParaRPr>
          </a:p>
          <a:p>
            <a:r>
              <a:rPr lang="ru-RU" sz="1400" dirty="0">
                <a:latin typeface="Bahnschrift Light Condensed" panose="020B0502040204020203" pitchFamily="34" charset="0"/>
              </a:rPr>
              <a:t>1. </a:t>
            </a:r>
            <a:r>
              <a:rPr lang="uk-UA" sz="1400" dirty="0">
                <a:latin typeface="Bahnschrift Light Condensed" panose="020B0502040204020203" pitchFamily="34" charset="0"/>
              </a:rPr>
              <a:t>Які міжнародні організації займаються стандартизацією в сфері енергетики?</a:t>
            </a:r>
          </a:p>
          <a:p>
            <a:r>
              <a:rPr lang="ru-RU" sz="1400" dirty="0">
                <a:latin typeface="Bahnschrift Light Condensed" panose="020B0502040204020203" pitchFamily="34" charset="0"/>
              </a:rPr>
              <a:t>2. </a:t>
            </a:r>
            <a:r>
              <a:rPr lang="uk-UA" sz="1400" dirty="0">
                <a:latin typeface="Bahnschrift Light Condensed" panose="020B0502040204020203" pitchFamily="34" charset="0"/>
              </a:rPr>
              <a:t>Які міжнародні стандарти забезпечують безпеку в енергетиці?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3. Які питання висвітлює міжнародний стандарта</a:t>
            </a:r>
            <a:r>
              <a:rPr lang="en-US" sz="1400" dirty="0">
                <a:latin typeface="Bahnschrift Light Condensed" panose="020B0502040204020203" pitchFamily="34" charset="0"/>
              </a:rPr>
              <a:t> ISO 50001</a:t>
            </a:r>
            <a:r>
              <a:rPr lang="uk-UA" sz="1400" dirty="0">
                <a:latin typeface="Bahnschrift Light Condensed" panose="020B0502040204020203" pitchFamily="34" charset="0"/>
              </a:rPr>
              <a:t>?</a:t>
            </a:r>
            <a:endParaRPr lang="ru-RU" sz="1400" dirty="0">
              <a:latin typeface="Bahnschrift Light Condensed" panose="020B0502040204020203" pitchFamily="34" charset="0"/>
            </a:endParaRPr>
          </a:p>
          <a:p>
            <a:r>
              <a:rPr lang="ru-RU" sz="1400" dirty="0">
                <a:latin typeface="Bahnschrift Light Condensed" panose="020B0502040204020203" pitchFamily="34" charset="0"/>
              </a:rPr>
              <a:t>4. </a:t>
            </a:r>
            <a:r>
              <a:rPr lang="uk-UA" sz="1400" dirty="0">
                <a:latin typeface="Bahnschrift Light Condensed" panose="020B0502040204020203" pitchFamily="34" charset="0"/>
              </a:rPr>
              <a:t>Якими нормативно-правовими документами регулюється співпраця України та ЄС в сфері енергетики?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5. Наведіть приклади регулювання питань енергетичної безпеки в інших країнах.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6. Якими нормативними документами забезпечується енергобезпека в ЄС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7. Надайте структуру нормативно-правового забезпечення в енергетиці України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8. Які основні Закони та підзаконні документи регулюють питання енергетики?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9. Якими нормативними документами забезпечується кібербезпека в енергетики. Розкрийте їх сутність.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10. Як здійснюється державне регулювання у сфері енергетики?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CE810-4831-4AFD-B29B-07627EAFF083}"/>
              </a:ext>
            </a:extLst>
          </p:cNvPr>
          <p:cNvSpPr txBox="1"/>
          <p:nvPr/>
        </p:nvSpPr>
        <p:spPr>
          <a:xfrm>
            <a:off x="5945539" y="6360850"/>
            <a:ext cx="62464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Bahnschrift Light Condensed" panose="020B0502040204020203" pitchFamily="34" charset="0"/>
              </a:rPr>
              <a:t>Гарант </a:t>
            </a:r>
            <a:r>
              <a:rPr lang="uk-UA" sz="1600" dirty="0">
                <a:latin typeface="Bahnschrift Light Condensed" panose="020B0502040204020203" pitchFamily="34" charset="0"/>
              </a:rPr>
              <a:t>освітньої програми</a:t>
            </a:r>
            <a:r>
              <a:rPr lang="ru-RU" sz="1600" dirty="0">
                <a:latin typeface="Bahnschrift Light Condensed" panose="020B0502040204020203" pitchFamily="34" charset="0"/>
              </a:rPr>
              <a:t>_______________________Павло БУДАНОВ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D23BF-5B12-4F62-B437-6AF935AE302F}"/>
              </a:ext>
            </a:extLst>
          </p:cNvPr>
          <p:cNvSpPr txBox="1"/>
          <p:nvPr/>
        </p:nvSpPr>
        <p:spPr>
          <a:xfrm>
            <a:off x="170894" y="6360850"/>
            <a:ext cx="4304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Bahnschrift Light Condensed" panose="020B0502040204020203" pitchFamily="34" charset="0"/>
              </a:rPr>
              <a:t>Викладач</a:t>
            </a:r>
            <a:r>
              <a:rPr lang="ru-RU" sz="1600" dirty="0">
                <a:latin typeface="Bahnschrift Light Condensed" panose="020B0502040204020203" pitchFamily="34" charset="0"/>
              </a:rPr>
              <a:t>___________________ Ганна ГРІНЧЕНКО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4CDA3-5D41-4FCB-B744-D4D650E26D4C}"/>
              </a:ext>
            </a:extLst>
          </p:cNvPr>
          <p:cNvSpPr txBox="1"/>
          <p:nvPr/>
        </p:nvSpPr>
        <p:spPr>
          <a:xfrm>
            <a:off x="6139449" y="90446"/>
            <a:ext cx="6087973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 Light Condensed" panose="020B0502040204020203" pitchFamily="34" charset="0"/>
              </a:rPr>
              <a:t>11. </a:t>
            </a:r>
            <a:r>
              <a:rPr lang="uk-UA" sz="1400" dirty="0">
                <a:latin typeface="Bahnschrift Light Condensed" panose="020B0502040204020203" pitchFamily="34" charset="0"/>
              </a:rPr>
              <a:t>Надайте перелік міжнародних стандартів, документів і нормативно-правових актів, що регулюють питання кібербезпеки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12. Надайте перелік нормативних вимог з </a:t>
            </a:r>
            <a:r>
              <a:rPr lang="uk-UA" sz="1400" dirty="0" err="1">
                <a:latin typeface="Bahnschrift Light Condensed" panose="020B0502040204020203" pitchFamily="34" charset="0"/>
              </a:rPr>
              <a:t>кіберзахисту</a:t>
            </a:r>
            <a:r>
              <a:rPr lang="uk-UA" sz="1400" dirty="0">
                <a:latin typeface="Bahnschrift Light Condensed" panose="020B0502040204020203" pitchFamily="34" charset="0"/>
              </a:rPr>
              <a:t> об’єктів критичної інфраструктури паливно-енергетичного сектору.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13. Яка правова основа функціонування ринку електричної енергії? 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14. Які основні завданнями органів виконавчої влади у  забезпеченні 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енергетичної безпеки України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 15. Опишіть порядок реєстрації учасників ринку електричної енергії 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16. Опишіть порядок встановлення (формування) тарифів на послуги з розподілу електричної енергії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17. Що покладено в основу  розрахунку тарифу на послуги постачальника універсальних послуг?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18. Яким нормативним документом визначається порядок формування цін на універсальні послуги?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19. Які мінімальні вимоги до якості обслуговування споживачів електричної енергії кол-центрами?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20. Який порядок забезпечення стандартів якості електропостачання та надання компенсацій споживачам за їх недотримання?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21. Який порядок сертифікації оператора системи передачі електричної енергії?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22. Як визначається доступна пропускна спроможність міждержавних перетинів (міждержавних електричних мереж України)?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23. Охарактеризуйте цілі, що визначені Енергетичною стратегією України.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24. Розкрити сутність зовнішньої енергетичної політики України 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25. Розкрийте сутність ризик-аналізу </a:t>
            </a:r>
            <a:r>
              <a:rPr lang="uk-UA" sz="1400">
                <a:latin typeface="Bahnschrift Light Condensed" panose="020B0502040204020203" pitchFamily="34" charset="0"/>
              </a:rPr>
              <a:t>енергетичних об'єктів  </a:t>
            </a:r>
            <a:r>
              <a:rPr lang="uk-UA" sz="1400" dirty="0">
                <a:latin typeface="Bahnschrift Light Condensed" panose="020B0502040204020203" pitchFamily="34" charset="0"/>
              </a:rPr>
              <a:t>згідно міжнародних стандартів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26. Яка роль ООН, МАГАТЕ та інших провідних міжнародних організацій у забезпеченні енергетичної безпеки?</a:t>
            </a:r>
          </a:p>
          <a:p>
            <a:r>
              <a:rPr lang="uk-UA" sz="1400" dirty="0">
                <a:latin typeface="Bahnschrift Light Condensed" panose="020B0502040204020203" pitchFamily="34" charset="0"/>
              </a:rPr>
              <a:t>27. Охарактеризуйте напрямки розвитку енергетичної безпеки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1059474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1168</Words>
  <Application>Microsoft Office PowerPoint</Application>
  <PresentationFormat>Широкоэкранный</PresentationFormat>
  <Paragraphs>202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процесів і систем енергетичної безпеки</dc:title>
  <dc:creator>Артем Чернюк</dc:creator>
  <cp:lastModifiedBy>Артем Чернюк</cp:lastModifiedBy>
  <cp:revision>77</cp:revision>
  <dcterms:created xsi:type="dcterms:W3CDTF">2023-07-21T08:40:22Z</dcterms:created>
  <dcterms:modified xsi:type="dcterms:W3CDTF">2023-08-27T15:12:00Z</dcterms:modified>
</cp:coreProperties>
</file>