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81A9-3CC4-4792-8C86-D72E81BE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C12809-2D5B-4493-BB48-3D56DB601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E3C2A-A35C-4258-AE41-18E9054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D8FD4-DD15-4003-869C-0A7BC51E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0667A-A12F-4092-9AB9-34BE5BA6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6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1B391-4EBD-4D3E-A93E-7D388F8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E0959-FB1D-4C83-B0C6-1490E527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00242-AA95-40B4-A28E-D74EB755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9799-4025-4F8C-930A-633FBE59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6D81F-ECCE-4150-BFE2-AB9E9A3B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13831B-0C04-406A-AD61-9F98B6CC2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F744E-1365-4986-80E3-EC8F463C7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62497-5F07-46EC-BC57-C09887B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6E1BA-8BAD-43C1-8A74-BBCAE373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A4769-B7A8-4D35-9513-435C6186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58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EFE2-0E87-4587-B028-4B3F41A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765C2-EAF9-4204-80A6-4EB57ACE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73D5B-F3D0-40A3-AC43-E3626182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D9A83-F7AF-46DA-8ECA-ED9FC49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12CCB7-E604-48FC-B1A7-1D5CDAB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23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10D54-7CB1-4D87-A8D2-45F33F4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50320E-8AE1-4073-A29B-675826F5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59419-B516-4245-9053-D275808E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5639B-D81D-47B7-8031-1A5E3DC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5F9BA-EFBA-4FCF-AB3B-3383836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60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8EB4-8BD0-4017-9679-0BDCEEAC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7DE05-33E3-4B3D-A65A-C4F741F4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0EC7-336A-4218-A79C-79C97811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C54F9-A994-4A99-819C-1100505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68D55-480A-4960-AA77-871E958A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5A638-34F4-4015-8A4A-57905C72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84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D7DD-D340-4D8B-8DB0-C8E9E8F5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599FB5-EFE2-4AA8-8D65-E7610C48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05922D-54E9-4C3F-A435-29D39124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4324C9-1368-4F17-BEC0-D2DFE08B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18344-B85C-4D68-89D4-64B8BA47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BD51D7-ADDC-4909-AE3D-94AB4EE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7A0721-422B-4EC8-AFA8-A4FD0A7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C26E9-4EFA-4DC6-A3DA-8A9FBDA0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0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D8FE-A789-41FB-B8C2-18E3910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8ABEC-BF66-4E84-B760-BA9099F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3BB8C-68E7-446E-B9D2-93CD752F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F0BE5-FED5-4EF8-9965-B31351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59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F8377-2074-4D0F-AC66-CD2805ED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4446D4-D601-420D-A49C-4B7773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09BD0-6997-48D9-B494-B1EC05A2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54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3C58E-D191-4963-8016-A5CA5552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4BFCB-08F5-4E67-9488-88EFA4CF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0E980A-FB61-4282-9F29-F2CA227A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0202B-CF64-428B-9D53-B141DC6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83083-6C9C-414B-A427-7BA2BCCE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F228B-2512-45F2-AEB6-62080AF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55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D2CF6-C7A5-4934-B439-4819AE5B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73E56E-8D2E-44C0-9796-75D54938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51B0-11EA-4BD9-B547-E9702962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6C252-F2B2-4F69-ADFD-1EC35E2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2BFFD-F851-4FFE-83E9-F92ED6F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28930-DA66-422E-95EA-6B883C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4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DF9EC-0E2F-48ED-BF74-78DEDFA7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8B0EE-C1F8-455D-809C-BF8B9DF1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9894-F660-400E-8E53-EC12AAD6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B66D-D8C2-41D5-BF86-93A15BCC5821}" type="datetimeFigureOut">
              <a:rPr lang="ru-UA" smtClean="0"/>
              <a:t>15.09.2023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0E9-D89C-48E5-9DBF-3AE496D8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02E9E-0D9F-4FF9-9CD0-7B31A53A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697C-E7A2-4969-BF54-04FB543D3C3B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03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eeuepa.mozello.com/sklad-kafedri/zav-kafedroju-chernjuk-am/" TargetMode="External"/><Relationship Id="rId4" Type="http://schemas.openxmlformats.org/officeDocument/2006/relationships/hyperlink" Target="mailto:archer.uip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ED6B8-1B77-469E-9965-0FD63352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43249"/>
            <a:ext cx="4379650" cy="419546"/>
          </a:xfrm>
        </p:spPr>
        <p:txBody>
          <a:bodyPr>
            <a:normAutofit lnSpcReduction="10000"/>
          </a:bodyPr>
          <a:lstStyle/>
          <a:p>
            <a:r>
              <a:rPr lang="uk-UA" dirty="0" err="1">
                <a:latin typeface="Bahnschrift Light Condensed" panose="020B0502040204020203" pitchFamily="34" charset="0"/>
              </a:rPr>
              <a:t>Силабус</a:t>
            </a:r>
            <a:r>
              <a:rPr lang="uk-UA" dirty="0">
                <a:latin typeface="Bahnschrift Light Condensed" panose="020B0502040204020203" pitchFamily="34" charset="0"/>
              </a:rPr>
              <a:t>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6C6068-82DC-44CF-AA52-5ADD07E4527C}"/>
              </a:ext>
            </a:extLst>
          </p:cNvPr>
          <p:cNvSpPr txBox="1">
            <a:spLocks/>
          </p:cNvSpPr>
          <p:nvPr/>
        </p:nvSpPr>
        <p:spPr>
          <a:xfrm>
            <a:off x="9833500" y="6203195"/>
            <a:ext cx="2358500" cy="38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Харків 2023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EC5006-925B-4B16-ADFF-A48A4868A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130027"/>
            <a:ext cx="1087772" cy="1330785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B444E45-914B-4FEB-AE76-263F23978DC8}"/>
              </a:ext>
            </a:extLst>
          </p:cNvPr>
          <p:cNvSpPr txBox="1">
            <a:spLocks/>
          </p:cNvSpPr>
          <p:nvPr/>
        </p:nvSpPr>
        <p:spPr>
          <a:xfrm>
            <a:off x="443282" y="154780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Українська інженерно-педагогічна академія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C9B0E5D6-0F65-413D-9814-9B28CC08F2B8}"/>
              </a:ext>
            </a:extLst>
          </p:cNvPr>
          <p:cNvSpPr txBox="1">
            <a:spLocks/>
          </p:cNvSpPr>
          <p:nvPr/>
        </p:nvSpPr>
        <p:spPr>
          <a:xfrm>
            <a:off x="1429305" y="497429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Кафедра фізики, електротехніки та електроенергетики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6CB0E6C0-6C2A-4C57-80F7-6D9FA7F1ED77}"/>
              </a:ext>
            </a:extLst>
          </p:cNvPr>
          <p:cNvSpPr txBox="1">
            <a:spLocks/>
          </p:cNvSpPr>
          <p:nvPr/>
        </p:nvSpPr>
        <p:spPr>
          <a:xfrm>
            <a:off x="1429305" y="846143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Освітня програма «Енергетична безпека»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FDB2CE8A-3008-4BD5-A051-1F15A5360B8E}"/>
              </a:ext>
            </a:extLst>
          </p:cNvPr>
          <p:cNvSpPr txBox="1">
            <a:spLocks/>
          </p:cNvSpPr>
          <p:nvPr/>
        </p:nvSpPr>
        <p:spPr>
          <a:xfrm>
            <a:off x="2486763" y="1190714"/>
            <a:ext cx="5663540" cy="248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Спеціальність 141 Електроенергетика, електротехніка та електромеханіка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7D7C88-63EF-4E51-BA36-C223AF3371BE}"/>
              </a:ext>
            </a:extLst>
          </p:cNvPr>
          <p:cNvSpPr/>
          <p:nvPr/>
        </p:nvSpPr>
        <p:spPr>
          <a:xfrm>
            <a:off x="2263806" y="2424515"/>
            <a:ext cx="9928194" cy="11797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C3DCF6A-4D1D-4948-882C-AEA4CF557956}"/>
              </a:ext>
            </a:extLst>
          </p:cNvPr>
          <p:cNvSpPr txBox="1">
            <a:spLocks/>
          </p:cNvSpPr>
          <p:nvPr/>
        </p:nvSpPr>
        <p:spPr>
          <a:xfrm>
            <a:off x="571811" y="2007606"/>
            <a:ext cx="956648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latin typeface="Bahnschrift Light Condensed" panose="020B0502040204020203" pitchFamily="34" charset="0"/>
              </a:rPr>
              <a:t>Моделювання процесів і систем енергетичної безпеки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F2F030-3248-41C0-BD29-DAE668412BCE}"/>
              </a:ext>
            </a:extLst>
          </p:cNvPr>
          <p:cNvSpPr/>
          <p:nvPr/>
        </p:nvSpPr>
        <p:spPr>
          <a:xfrm>
            <a:off x="488272" y="97109"/>
            <a:ext cx="4128116" cy="749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515304"/>
            <a:ext cx="3930836" cy="419546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Реквізити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5945501-EA38-4A42-83D2-9513DBE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35422"/>
              </p:ext>
            </p:extLst>
          </p:nvPr>
        </p:nvGraphicFramePr>
        <p:xfrm>
          <a:off x="240760" y="3878188"/>
          <a:ext cx="4432710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81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314529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Рівень вищої освіти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Магістр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Галузь знань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Електрична інженерія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Спеціальність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141 Електроенергетика, електротехніка та електромеханіка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Освітня програма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Енергетична безпека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Статус дисципліни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Нормативна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Форма навчання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Денна (заочна)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Мова викладання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Українська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Викладач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0018D4-8CB1-4681-A1B2-554B8E7807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4" y="556604"/>
            <a:ext cx="2220171" cy="2958700"/>
          </a:xfrm>
          <a:prstGeom prst="rect">
            <a:avLst/>
          </a:prstGeom>
        </p:spPr>
      </p:pic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65CEA1AD-4103-4B1A-BB56-23BF762BF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91516"/>
              </p:ext>
            </p:extLst>
          </p:nvPr>
        </p:nvGraphicFramePr>
        <p:xfrm>
          <a:off x="2494953" y="556603"/>
          <a:ext cx="5113209" cy="29587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3656942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88317">
                <a:tc gridSpan="2"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ru-UA" sz="18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Посада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Завідувач кафедрою фізики, електротехніки та електроенергетики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Науковий ступінь (спеціальність)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Кандидат технічних наук</a:t>
                      </a:r>
                    </a:p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05,14,02 Електричні станції, мережі і системи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Наукове звання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Доцент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Контакти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+380661843000,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  <a:hlinkClick r:id="rId4"/>
                        </a:rPr>
                        <a:t>archer.uipa@gmail.com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en-US" sz="1400" dirty="0" err="1">
                          <a:latin typeface="Bahnschrift Light Condensed" panose="020B0502040204020203" pitchFamily="34" charset="0"/>
                        </a:rPr>
                        <a:t>viber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, telegram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Профіль викладача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  <a:hlinkClick r:id="rId5"/>
                        </a:rPr>
                        <a:t>https://peeuepa.mozello.com/sklad-kafedri/zav-kafedroju-chernjuk-am/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Консультації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Щочетверга 16:00 – 17:00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1501E8E4-56F2-4469-B3ED-6CF024D656D4}"/>
              </a:ext>
            </a:extLst>
          </p:cNvPr>
          <p:cNvSpPr txBox="1">
            <a:spLocks/>
          </p:cNvSpPr>
          <p:nvPr/>
        </p:nvSpPr>
        <p:spPr>
          <a:xfrm>
            <a:off x="7922301" y="976672"/>
            <a:ext cx="3258972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Обсяг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:a16="http://schemas.microsoft.com/office/drawing/2014/main" id="{0EFD2297-17F8-4BEB-9E99-269699EA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7626"/>
              </p:ext>
            </p:extLst>
          </p:nvPr>
        </p:nvGraphicFramePr>
        <p:xfrm>
          <a:off x="7922301" y="1342767"/>
          <a:ext cx="390946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2679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056781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Загальний обсяг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150 годин (5 кредитів)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Практичні заняття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12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Лабораторний практикум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Самостійна робота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100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3A86C85-52FD-4A13-8C40-9A224F7B0EFC}"/>
              </a:ext>
            </a:extLst>
          </p:cNvPr>
          <p:cNvSpPr txBox="1">
            <a:spLocks/>
          </p:cNvSpPr>
          <p:nvPr/>
        </p:nvSpPr>
        <p:spPr>
          <a:xfrm>
            <a:off x="4776405" y="3515304"/>
            <a:ext cx="5663513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Форми контролю, система оцінки, шкала оцінювання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6" name="Таблица 6">
            <a:extLst>
              <a:ext uri="{FF2B5EF4-FFF2-40B4-BE49-F238E27FC236}">
                <a16:creationId xmlns:a16="http://schemas.microsoft.com/office/drawing/2014/main" id="{D013141A-1B60-4122-8A68-25457C8A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37976"/>
              </p:ext>
            </p:extLst>
          </p:nvPr>
        </p:nvGraphicFramePr>
        <p:xfrm>
          <a:off x="4852715" y="3866202"/>
          <a:ext cx="3279231" cy="2956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9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227250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533751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Поточний контроль за матеріалами лекцій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59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97331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Захист результатів отриманих на практичних заняттях та лабораторному практикумі*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30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Іспит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11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53375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Шкала оцінювання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Національна та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53375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*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обов’язково відпрацювання усіх практичних занять та лабораторного практикуму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E5CA7456-9D06-4281-9E3E-7C9C7397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1626"/>
              </p:ext>
            </p:extLst>
          </p:nvPr>
        </p:nvGraphicFramePr>
        <p:xfrm>
          <a:off x="8318377" y="3867556"/>
          <a:ext cx="3639844" cy="2906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48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912630220"/>
                    </a:ext>
                  </a:extLst>
                </a:gridCol>
              </a:tblGrid>
              <a:tr h="34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Національна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90-100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відмінно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A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24332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82-89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добре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0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74-81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C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7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64-73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5191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60-63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25491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35-59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FX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0-34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 з повторним вивченням курсу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9477B8D6-EC8B-4CC7-A7C9-D1EFF9AED091}"/>
              </a:ext>
            </a:extLst>
          </p:cNvPr>
          <p:cNvSpPr txBox="1">
            <a:spLocks/>
          </p:cNvSpPr>
          <p:nvPr/>
        </p:nvSpPr>
        <p:spPr>
          <a:xfrm>
            <a:off x="8835134" y="3132923"/>
            <a:ext cx="3310766" cy="419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b="1" dirty="0">
                <a:solidFill>
                  <a:srgbClr val="FF0000"/>
                </a:solidFill>
                <a:latin typeface="Bahnschrift Light Condensed" panose="020B0502040204020203" pitchFamily="34" charset="0"/>
              </a:rPr>
              <a:t>Дисципліна містить курсовий </a:t>
            </a:r>
            <a:r>
              <a:rPr lang="uk-UA" sz="2000" b="1" dirty="0" err="1">
                <a:solidFill>
                  <a:srgbClr val="FF0000"/>
                </a:solidFill>
                <a:latin typeface="Bahnschrift Light Condensed" panose="020B0502040204020203" pitchFamily="34" charset="0"/>
              </a:rPr>
              <a:t>проєкт</a:t>
            </a:r>
            <a:endParaRPr lang="ru-UA" sz="2000" b="1" dirty="0">
              <a:solidFill>
                <a:srgbClr val="FF0000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E2D3C6-1B66-403B-B852-DA5A44E9CAAC}"/>
              </a:ext>
            </a:extLst>
          </p:cNvPr>
          <p:cNvSpPr/>
          <p:nvPr/>
        </p:nvSpPr>
        <p:spPr>
          <a:xfrm>
            <a:off x="7004572" y="1677881"/>
            <a:ext cx="5065462" cy="50602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E2D45D-160F-4EE7-BF3C-4C24FFBF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472045"/>
            <a:ext cx="6674496" cy="6266106"/>
          </a:xfrm>
        </p:spPr>
        <p:txBody>
          <a:bodyPr>
            <a:normAutofit fontScale="77500" lnSpcReduction="20000"/>
          </a:bodyPr>
          <a:lstStyle/>
          <a:p>
            <a:pPr algn="l"/>
            <a:endParaRPr lang="uk-UA" sz="2300" dirty="0">
              <a:latin typeface="Bahnschrift Light Condensed" panose="020B0502040204020203" pitchFamily="34" charset="0"/>
            </a:endParaRPr>
          </a:p>
          <a:p>
            <a:pPr algn="l"/>
            <a:r>
              <a:rPr lang="uk-UA" sz="2300" dirty="0">
                <a:latin typeface="Bahnschrift Light Condensed" panose="020B0502040204020203" pitchFamily="34" charset="0"/>
              </a:rPr>
              <a:t>Системи енергопостачання та енергетичної безпеки мають багаторівневу та складну структуру, а процеси в них відрізняються швидкістю та складністю. Розуміння цих процесів і принципів роботи складних енергетичних систем неможливе без опанування методів та засобів аналізу та відповідного математичного (комп’ютерного) та фізичного моделювання. Знання та вміння які формує дисципліна «Моделювання процесів і систем енергетичної безпеки» дозволять майбутнім фахівцям проводити критичний аналіз науково-технічних проблем, конкретизувати проблематику та формулювати постановку науково-технічного завдання, розробляти теоретичні основи вирішення поставлених завдань та створювати математичні та фізичні моделі процесів і систем на основі яких проводити експериментальні дослідження та модельні випробування. </a:t>
            </a:r>
          </a:p>
          <a:p>
            <a:pPr algn="l"/>
            <a:endParaRPr lang="uk-UA" sz="2300" b="1" dirty="0">
              <a:latin typeface="Bahnschrift Light Condensed" panose="020B0502040204020203" pitchFamily="34" charset="0"/>
            </a:endParaRPr>
          </a:p>
          <a:p>
            <a:pPr algn="l"/>
            <a:r>
              <a:rPr lang="uk-UA" sz="2300" b="1" dirty="0">
                <a:latin typeface="Bahnschrift Light Condensed" panose="020B0502040204020203" pitchFamily="34" charset="0"/>
              </a:rPr>
              <a:t>Метою вивчення навчальної дисципліни </a:t>
            </a:r>
            <a:r>
              <a:rPr lang="uk-UA" sz="2300" dirty="0">
                <a:latin typeface="Bahnschrift Light Condensed" panose="020B0502040204020203" pitchFamily="34" charset="0"/>
              </a:rPr>
              <a:t>є опанування методами та засобами критичного аналізу науково-технічної проблематики в галузі енергетичної безпеки та математичного і фізичного моделювання систем енергопостачання та енергетичної безпеки.</a:t>
            </a:r>
          </a:p>
          <a:p>
            <a:pPr algn="l"/>
            <a:r>
              <a:rPr lang="uk-UA" sz="2300" b="1" dirty="0">
                <a:latin typeface="Bahnschrift Light Condensed" panose="020B0502040204020203" pitchFamily="34" charset="0"/>
              </a:rPr>
              <a:t>Завдання вивчення навчальної дисципліни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 критичного аналізу науково-технічних проблем;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 конкретизації та постановки науково-технічного завдання;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зі складання математичних моделей систем енергетичної безпеки та енергопостачання та їх подальшої комп’ютерної реалізації;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фізичного моделювання та проведення модельних випробувань та лабораторних досліджень на фізичних моделях;</a:t>
            </a:r>
          </a:p>
          <a:p>
            <a:pPr marL="342900" indent="-342900" algn="l">
              <a:buFontTx/>
              <a:buChar char="-"/>
            </a:pPr>
            <a:r>
              <a:rPr lang="uk-UA" sz="2300" dirty="0">
                <a:latin typeface="Bahnschrift Light Condensed" panose="020B0502040204020203" pitchFamily="34" charset="0"/>
              </a:rPr>
              <a:t>формування вмінь з коректної інтерпретацій результатів моделювання та модельних випробувань</a:t>
            </a:r>
          </a:p>
          <a:p>
            <a:pPr algn="l"/>
            <a:endParaRPr lang="uk-UA" b="1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Анотація курсу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2E1FDED1-99DF-4D68-B529-21F8F459C2C3}"/>
              </a:ext>
            </a:extLst>
          </p:cNvPr>
          <p:cNvSpPr txBox="1">
            <a:spLocks/>
          </p:cNvSpPr>
          <p:nvPr/>
        </p:nvSpPr>
        <p:spPr>
          <a:xfrm>
            <a:off x="7004572" y="857785"/>
            <a:ext cx="5065462" cy="126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Результати навчання (відповідно до стандарту спеціальності та освітньої програми)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0842D-E283-4A1B-90E0-8B41E92778A3}"/>
              </a:ext>
            </a:extLst>
          </p:cNvPr>
          <p:cNvSpPr txBox="1"/>
          <p:nvPr/>
        </p:nvSpPr>
        <p:spPr>
          <a:xfrm>
            <a:off x="7004572" y="1652574"/>
            <a:ext cx="506546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ПР2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Відтворювати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процеси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в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системах при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їх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комп’ютерному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моделюванні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ПР3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Опановувати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нові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версії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або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нове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програмне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забезпечення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призначене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для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комп’ютерного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моделювання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об’єктів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процесів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системах.</a:t>
            </a:r>
          </a:p>
          <a:p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ПР4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Окреслювати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план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заходів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з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підвищення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надійності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безпеки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експлуатації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продовження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ресурсу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електроенергетичного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електротехнічного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електромеханічного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обладнання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відповідних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комплексів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і систем.</a:t>
            </a:r>
          </a:p>
          <a:p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ПР7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Володіти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методами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математичного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фізичного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моделювання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об’єктів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процесів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у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електромеханічних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системах.</a:t>
            </a:r>
          </a:p>
          <a:p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ПР11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Обґрунтовувати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вибір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напряму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методики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наукового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дослідження</a:t>
            </a:r>
            <a:r>
              <a:rPr lang="ru-RU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з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урахуванням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сучасних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проблем в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області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електроенергетики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електротехніки</a:t>
            </a:r>
            <a:r>
              <a:rPr lang="ru-RU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електромеханіки</a:t>
            </a:r>
            <a:r>
              <a:rPr lang="ru-RU" dirty="0">
                <a:latin typeface="Bahnschrift Ligh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2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12938" y="189310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endParaRPr lang="ru-UA" sz="2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789596"/>
              </p:ext>
            </p:extLst>
          </p:nvPr>
        </p:nvGraphicFramePr>
        <p:xfrm>
          <a:off x="374548" y="938344"/>
          <a:ext cx="11442903" cy="5921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164880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572652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Вступ. Види та етапи аналізу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Основи системного аналізу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1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Аналіз конструкції (складу) та принципу дії (функціонування) об’єкту дослідження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Аналіз науково-технічної проблеми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Постановка проблеми дослідження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Основні поняття процесу моделювання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Фізичне моделювання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5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6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Відтворення процесів в енергетичному обладнанні при фізичному моделюванні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3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Визначення припущень і обмежень моделі об’єкту дослідження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Лабораторна робота №1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Фізичне моделювання елементів об’єкту дослідження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 контроль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2053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7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7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Математичне моделювання.                                                                              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8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Математичний апарат моделювання процесів в енергетиці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5350"/>
                  </a:ext>
                </a:extLst>
              </a:tr>
              <a:tr h="435195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8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4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Складання математичної моделі об’єкту дослідження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78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74548" y="310006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>
                <a:latin typeface="Bahnschrift Light Condensed" panose="020B0502040204020203" pitchFamily="34" charset="0"/>
              </a:rPr>
              <a:t>(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продовження</a:t>
            </a:r>
            <a:r>
              <a:rPr lang="ru-RU" sz="1600" dirty="0">
                <a:latin typeface="Bahnschrift Light Condensed" panose="020B0502040204020203" pitchFamily="34" charset="0"/>
              </a:rPr>
              <a:t>)</a:t>
            </a:r>
            <a:endParaRPr lang="ru-UA" sz="16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3176"/>
              </p:ext>
            </p:extLst>
          </p:nvPr>
        </p:nvGraphicFramePr>
        <p:xfrm>
          <a:off x="374548" y="1031692"/>
          <a:ext cx="11442903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129369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608163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Відтворення процесів в енергетичному обладнання при математичному моделюванні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Засоби комп’ютерної реалізації математичних моделей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5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Програмне забезпечення комп’ютерного моделювання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Лабораторна робота №2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Комп’ютерне моделювання об’єкту дослідження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Організація та проведення модельних випробувань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Достовірність моделі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Визначення похибки моделі об’єкту дослідження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Імітаційне моделювання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Ефективність використання методів моделювання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15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Порівняльний аналіз переваг та недоліків методів моделювання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 контроль 2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0122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Всього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50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5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21866E-56B4-48E2-94D1-78F725BA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92" y="142188"/>
            <a:ext cx="4127350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764DC-BFC0-4802-981E-61990F1E3E5F}"/>
              </a:ext>
            </a:extLst>
          </p:cNvPr>
          <p:cNvSpPr txBox="1"/>
          <p:nvPr/>
        </p:nvSpPr>
        <p:spPr>
          <a:xfrm>
            <a:off x="170894" y="142188"/>
            <a:ext cx="615000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Політики</a:t>
            </a:r>
            <a:r>
              <a:rPr lang="ru-RU" sz="2400" dirty="0">
                <a:latin typeface="Bahnschrift Light Condensed" panose="020B0502040204020203" pitchFamily="34" charset="0"/>
              </a:rPr>
              <a:t> курсу </a:t>
            </a:r>
          </a:p>
          <a:p>
            <a:endParaRPr lang="ru-RU" sz="1600" dirty="0">
              <a:latin typeface="Bahnschrift Light Condensed" panose="020B0502040204020203" pitchFamily="34" charset="0"/>
            </a:endParaRPr>
          </a:p>
          <a:p>
            <a:r>
              <a:rPr lang="ru-RU" sz="1400" dirty="0" err="1">
                <a:latin typeface="Bahnschrift Light Condensed" panose="020B0502040204020203" pitchFamily="34" charset="0"/>
              </a:rPr>
              <a:t>Політика</a:t>
            </a:r>
            <a:r>
              <a:rPr lang="ru-RU" sz="1400" dirty="0">
                <a:latin typeface="Bahnschrift Light Condensed" panose="020B0502040204020203" pitchFamily="34" charset="0"/>
              </a:rPr>
              <a:t> курсу </a:t>
            </a:r>
            <a:r>
              <a:rPr lang="ru-RU" sz="1400" dirty="0" err="1">
                <a:latin typeface="Bahnschrift Light Condensed" panose="020B0502040204020203" pitchFamily="34" charset="0"/>
              </a:rPr>
              <a:t>будується</a:t>
            </a:r>
            <a:r>
              <a:rPr lang="ru-RU" sz="1400" dirty="0">
                <a:latin typeface="Bahnschrift Light Condensed" panose="020B0502040204020203" pitchFamily="34" charset="0"/>
              </a:rPr>
              <a:t> на засадах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академічної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доброчесності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https://mon.gov.ua/storage/app/media/npa/5a1fe9d9b7112.pdf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https://drive.google.com/file/d/1fyh2uMJczxJ8shq9LYB9Rhs2TFsbT9bF/view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та у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відповідності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основними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напрямками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академії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http://www.uipa.edu.ua/ua/general-information/stratehiia-rozvytku-uip</a:t>
            </a:r>
            <a:endParaRPr lang="ru-UA" sz="1400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3E98-5BCA-4530-91E0-E77940CAF262}"/>
              </a:ext>
            </a:extLst>
          </p:cNvPr>
          <p:cNvSpPr txBox="1"/>
          <p:nvPr/>
        </p:nvSpPr>
        <p:spPr>
          <a:xfrm>
            <a:off x="170894" y="1832157"/>
            <a:ext cx="710773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Запитання</a:t>
            </a:r>
            <a:r>
              <a:rPr lang="ru-RU" sz="2400" dirty="0">
                <a:latin typeface="Bahnschrift Light Condensed" panose="020B0502040204020203" pitchFamily="34" charset="0"/>
              </a:rPr>
              <a:t> та </a:t>
            </a:r>
            <a:r>
              <a:rPr lang="ru-RU" sz="24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2400" dirty="0">
                <a:latin typeface="Bahnschrift Light Condensed" panose="020B0502040204020203" pitchFamily="34" charset="0"/>
              </a:rPr>
              <a:t> до </a:t>
            </a:r>
            <a:r>
              <a:rPr lang="ru-RU" sz="2400" dirty="0" err="1">
                <a:latin typeface="Bahnschrift Light Condensed" panose="020B0502040204020203" pitchFamily="34" charset="0"/>
              </a:rPr>
              <a:t>підсумкового</a:t>
            </a:r>
            <a:r>
              <a:rPr lang="ru-RU" sz="2400" dirty="0">
                <a:latin typeface="Bahnschrift Light Condensed" panose="020B0502040204020203" pitchFamily="34" charset="0"/>
              </a:rPr>
              <a:t> контролю</a:t>
            </a:r>
          </a:p>
          <a:p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1.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етапи</a:t>
            </a:r>
            <a:r>
              <a:rPr lang="ru-RU" sz="1400" dirty="0">
                <a:latin typeface="Bahnschrift Light Condensed" panose="020B0502040204020203" pitchFamily="34" charset="0"/>
              </a:rPr>
              <a:t> критичного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аналізу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2.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галузь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застосування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методів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аналізу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3.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поняттю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системний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4.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харкетеристику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основних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елементів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об’єкту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дослідження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5.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принципи</a:t>
            </a:r>
            <a:r>
              <a:rPr lang="ru-RU" sz="1400" dirty="0">
                <a:latin typeface="Bahnschrift Light Condensed" panose="020B0502040204020203" pitchFamily="34" charset="0"/>
              </a:rPr>
              <a:t> системного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підходу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6. У </a:t>
            </a:r>
            <a:r>
              <a:rPr lang="ru-RU" sz="1400" dirty="0" err="1">
                <a:latin typeface="Bahnschrift Light Condensed" panose="020B0502040204020203" pitchFamily="34" charset="0"/>
              </a:rPr>
              <a:t>чому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полягає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структурованість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світу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Наведіть</a:t>
            </a:r>
            <a:r>
              <a:rPr lang="ru-RU" sz="1400" dirty="0">
                <a:latin typeface="Bahnschrift Light Condensed" panose="020B0502040204020203" pitchFamily="34" charset="0"/>
              </a:rPr>
              <a:t> приклад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структурованості</a:t>
            </a:r>
            <a:r>
              <a:rPr lang="ru-RU" sz="1400" dirty="0">
                <a:latin typeface="Bahnschrift Light Condensed" panose="020B0502040204020203" pitchFamily="34" charset="0"/>
              </a:rPr>
              <a:t>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7. Як Ви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розумієте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ієрархії</a:t>
            </a:r>
            <a:r>
              <a:rPr lang="ru-RU" sz="1400" dirty="0">
                <a:latin typeface="Bahnschrift Light Condensed" panose="020B0502040204020203" pitchFamily="34" charset="0"/>
              </a:rPr>
              <a:t> структур?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8.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Поясніть</a:t>
            </a:r>
            <a:r>
              <a:rPr lang="ru-RU" sz="1400" dirty="0">
                <a:latin typeface="Bahnschrift Light Condensed" panose="020B0502040204020203" pitchFamily="34" charset="0"/>
              </a:rPr>
              <a:t>, у </a:t>
            </a:r>
            <a:r>
              <a:rPr lang="ru-RU" sz="1400" dirty="0" err="1">
                <a:latin typeface="Bahnschrift Light Condensed" panose="020B0502040204020203" pitchFamily="34" charset="0"/>
              </a:rPr>
              <a:t>чому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полягає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алгоритмічність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діяльності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Наведіть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приклади</a:t>
            </a:r>
            <a:r>
              <a:rPr lang="ru-RU" sz="1400" dirty="0">
                <a:latin typeface="Bahnschrift Light Condensed" panose="020B0502040204020203" pitchFamily="34" charset="0"/>
              </a:rPr>
              <a:t>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9. Яке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практичне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має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системний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10.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проблеми</a:t>
            </a:r>
            <a:r>
              <a:rPr lang="ru-RU" sz="1400" dirty="0">
                <a:latin typeface="Bahnschrift Light Condensed" panose="020B0502040204020203" pitchFamily="34" charset="0"/>
              </a:rPr>
              <a:t> в системному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відносять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глобальних</a:t>
            </a:r>
            <a:r>
              <a:rPr lang="ru-RU" sz="1400" dirty="0">
                <a:latin typeface="Bahnschrift Light Condensed" panose="020B0502040204020203" pitchFamily="34" charset="0"/>
              </a:rPr>
              <a:t>, а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універсальних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11.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особливості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мислення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дозволяють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стверджувати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воно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системне</a:t>
            </a:r>
            <a:r>
              <a:rPr lang="ru-RU" sz="1400" dirty="0">
                <a:latin typeface="Bahnschrift Light Condensed" panose="020B0502040204020203" pitchFamily="34" charset="0"/>
              </a:rPr>
              <a:t>?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12. </a:t>
            </a:r>
            <a:r>
              <a:rPr lang="ru-RU" sz="1400" dirty="0" err="1">
                <a:latin typeface="Bahnschrift Light Condensed" panose="020B0502040204020203" pitchFamily="34" charset="0"/>
              </a:rPr>
              <a:t>Сформулюйте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13.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відносять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матеріальних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14.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Наведіть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приклади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ідеальних</a:t>
            </a:r>
            <a:r>
              <a:rPr lang="ru-RU" sz="1400" dirty="0">
                <a:latin typeface="Bahnschrift Light Condensed" panose="020B0502040204020203" pitchFamily="34" charset="0"/>
              </a:rPr>
              <a:t> систем.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15.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ознаки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16.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розуміють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поняттям</a:t>
            </a:r>
            <a:r>
              <a:rPr lang="ru-RU" sz="1400" dirty="0">
                <a:latin typeface="Bahnschrift Light Condensed" panose="020B0502040204020203" pitchFamily="34" charset="0"/>
              </a:rPr>
              <a:t> “</a:t>
            </a:r>
            <a:r>
              <a:rPr lang="ru-RU" sz="1400" dirty="0" err="1">
                <a:latin typeface="Bahnschrift Light Condensed" panose="020B0502040204020203" pitchFamily="34" charset="0"/>
              </a:rPr>
              <a:t>цілісність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”?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17.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розуміють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поняттям</a:t>
            </a:r>
            <a:r>
              <a:rPr lang="ru-RU" sz="1400" dirty="0">
                <a:latin typeface="Bahnschrift Light Condensed" panose="020B0502040204020203" pitchFamily="34" charset="0"/>
              </a:rPr>
              <a:t> “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якісна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”?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CE810-4831-4AFD-B29B-07627EAFF083}"/>
              </a:ext>
            </a:extLst>
          </p:cNvPr>
          <p:cNvSpPr txBox="1"/>
          <p:nvPr/>
        </p:nvSpPr>
        <p:spPr>
          <a:xfrm>
            <a:off x="4887896" y="6360850"/>
            <a:ext cx="4698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ahnschrift Light Condensed" panose="020B0502040204020203" pitchFamily="34" charset="0"/>
              </a:rPr>
              <a:t>Гарант </a:t>
            </a:r>
            <a:r>
              <a:rPr lang="ru-RU" sz="1600" dirty="0" err="1">
                <a:latin typeface="Bahnschrift Light Condensed" panose="020B0502040204020203" pitchFamily="34" charset="0"/>
              </a:rPr>
              <a:t>освітньої</a:t>
            </a:r>
            <a:r>
              <a:rPr lang="ru-RU" sz="16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програми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_______________________Павло БУДАНОВ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D23BF-5B12-4F62-B437-6AF935AE302F}"/>
              </a:ext>
            </a:extLst>
          </p:cNvPr>
          <p:cNvSpPr txBox="1"/>
          <p:nvPr/>
        </p:nvSpPr>
        <p:spPr>
          <a:xfrm>
            <a:off x="170895" y="6360850"/>
            <a:ext cx="38063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Bahnschrift Light Condensed" panose="020B0502040204020203" pitchFamily="34" charset="0"/>
              </a:rPr>
              <a:t>Викладач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 Артем ЧЕРНЮК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4CDA3-5D41-4FCB-B744-D4D650E26D4C}"/>
              </a:ext>
            </a:extLst>
          </p:cNvPr>
          <p:cNvSpPr txBox="1"/>
          <p:nvPr/>
        </p:nvSpPr>
        <p:spPr>
          <a:xfrm>
            <a:off x="5768340" y="188353"/>
            <a:ext cx="633222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Bahnschrift Light Condensed" panose="020B0502040204020203" pitchFamily="34" charset="0"/>
              </a:rPr>
              <a:t>18. Як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поділяють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 за </a:t>
            </a:r>
            <a:r>
              <a:rPr lang="ru-RU" sz="1400" dirty="0" err="1">
                <a:latin typeface="Bahnschrift Light Condensed" panose="020B0502040204020203" pitchFamily="34" charset="0"/>
              </a:rPr>
              <a:t>їх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походженням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19. У </a:t>
            </a:r>
            <a:r>
              <a:rPr lang="ru-RU" sz="1400" dirty="0" err="1">
                <a:latin typeface="Bahnschrift Light Condensed" panose="020B0502040204020203" pitchFamily="34" charset="0"/>
              </a:rPr>
              <a:t>чому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полягає</a:t>
            </a:r>
            <a:r>
              <a:rPr lang="ru-RU" sz="1400" dirty="0">
                <a:latin typeface="Bahnschrift Light Condensed" panose="020B0502040204020203" pitchFamily="34" charset="0"/>
              </a:rPr>
              <a:t> проблема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границь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20. Як </a:t>
            </a:r>
            <a:r>
              <a:rPr lang="ru-RU" sz="1400" dirty="0" err="1">
                <a:latin typeface="Bahnschrift Light Condensed" panose="020B0502040204020203" pitchFamily="34" charset="0"/>
              </a:rPr>
              <a:t>співвідносяться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інтенсивності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взаємодії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частин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системита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 і </a:t>
            </a:r>
            <a:r>
              <a:rPr lang="ru-RU" sz="1400" dirty="0" err="1">
                <a:latin typeface="Bahnschrift Light Condensed" panose="020B0502040204020203" pitchFamily="34" charset="0"/>
              </a:rPr>
              <a:t>середовища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21.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розуміють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поняттям</a:t>
            </a:r>
            <a:r>
              <a:rPr lang="ru-RU" sz="1400" dirty="0">
                <a:latin typeface="Bahnschrift Light Condensed" panose="020B0502040204020203" pitchFamily="34" charset="0"/>
              </a:rPr>
              <a:t> “</a:t>
            </a:r>
            <a:r>
              <a:rPr lang="ru-RU" sz="1400" dirty="0" err="1">
                <a:latin typeface="Bahnschrift Light Condensed" panose="020B0502040204020203" pitchFamily="34" charset="0"/>
              </a:rPr>
              <a:t>гетерогенність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”?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22.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розуміють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поняттям</a:t>
            </a:r>
            <a:r>
              <a:rPr lang="ru-RU" sz="1400" dirty="0">
                <a:latin typeface="Bahnschrift Light Condensed" panose="020B0502040204020203" pitchFamily="34" charset="0"/>
              </a:rPr>
              <a:t> “структура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”?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23.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</a:t>
            </a:r>
            <a:r>
              <a:rPr lang="ru-RU" sz="1400" dirty="0">
                <a:latin typeface="Bahnschrift Light Condensed" panose="020B0502040204020203" pitchFamily="34" charset="0"/>
              </a:rPr>
              <a:t> “</a:t>
            </a:r>
            <a:r>
              <a:rPr lang="ru-RU" sz="1400" dirty="0" err="1">
                <a:latin typeface="Bahnschrift Light Condensed" panose="020B0502040204020203" pitchFamily="34" charset="0"/>
              </a:rPr>
              <a:t>ентропія</a:t>
            </a:r>
            <a:r>
              <a:rPr lang="ru-RU" sz="1400" dirty="0">
                <a:latin typeface="Bahnschrift Light Condensed" panose="020B0502040204020203" pitchFamily="34" charset="0"/>
              </a:rPr>
              <a:t>”?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24.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Поясніть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зміст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</a:t>
            </a:r>
            <a:r>
              <a:rPr lang="ru-RU" sz="1400" dirty="0">
                <a:latin typeface="Bahnschrift Light Condensed" panose="020B0502040204020203" pitchFamily="34" charset="0"/>
              </a:rPr>
              <a:t> “</a:t>
            </a:r>
            <a:r>
              <a:rPr lang="ru-RU" sz="1400" dirty="0" err="1">
                <a:latin typeface="Bahnschrift Light Condensed" panose="020B0502040204020203" pitchFamily="34" charset="0"/>
              </a:rPr>
              <a:t>емерджентніть</a:t>
            </a:r>
            <a:r>
              <a:rPr lang="ru-RU" sz="1400" dirty="0">
                <a:latin typeface="Bahnschrift Light Condensed" panose="020B0502040204020203" pitchFamily="34" charset="0"/>
              </a:rPr>
              <a:t>”.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25. Яка роль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цілей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400" dirty="0">
                <a:latin typeface="Bahnschrift Light Condensed" panose="020B0502040204020203" pitchFamily="34" charset="0"/>
              </a:rPr>
              <a:t> для 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вирішення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проблеми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26.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цілі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відносять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об’єктивних</a:t>
            </a:r>
            <a:r>
              <a:rPr lang="ru-RU" sz="1400" dirty="0">
                <a:latin typeface="Bahnschrift Light Condensed" panose="020B0502040204020203" pitchFamily="34" charset="0"/>
              </a:rPr>
              <a:t>, а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суб’єктивних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27. Яким системам </a:t>
            </a:r>
            <a:r>
              <a:rPr lang="ru-RU" sz="1400" dirty="0" err="1">
                <a:latin typeface="Bahnschrift Light Condensed" panose="020B0502040204020203" pitchFamily="34" charset="0"/>
              </a:rPr>
              <a:t>властиві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суб’єктивні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цілі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28. </a:t>
            </a:r>
            <a:r>
              <a:rPr lang="ru-RU" sz="1400" dirty="0" err="1">
                <a:latin typeface="Bahnschrift Light Condensed" panose="020B0502040204020203" pitchFamily="34" charset="0"/>
              </a:rPr>
              <a:t>Що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таке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проблемна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ситуація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29. </a:t>
            </a:r>
            <a:r>
              <a:rPr lang="ru-RU" sz="1400" dirty="0" err="1">
                <a:latin typeface="Bahnschrift Light Condensed" panose="020B0502040204020203" pitchFamily="34" charset="0"/>
              </a:rPr>
              <a:t>Які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послідовні</a:t>
            </a:r>
            <a:r>
              <a:rPr lang="ru-RU" sz="1400" dirty="0">
                <a:latin typeface="Bahnschrift Light Condensed" panose="020B0502040204020203" pitchFamily="34" charset="0"/>
              </a:rPr>
              <a:t> кроки 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вирішення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проблеми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30. Яка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послідовність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виникнення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проблемної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ситуації</a:t>
            </a:r>
            <a:r>
              <a:rPr lang="ru-RU" sz="1400" dirty="0">
                <a:latin typeface="Bahnschrift Light Condensed" panose="020B0502040204020203" pitchFamily="34" charset="0"/>
              </a:rPr>
              <a:t>?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31. Як </a:t>
            </a:r>
            <a:r>
              <a:rPr lang="ru-RU" sz="1400" dirty="0" err="1">
                <a:latin typeface="Bahnschrift Light Condensed" panose="020B0502040204020203" pitchFamily="34" charset="0"/>
              </a:rPr>
              <a:t>зв’язані</a:t>
            </a:r>
            <a:r>
              <a:rPr lang="ru-RU" sz="1400" dirty="0">
                <a:latin typeface="Bahnschrift Light Condensed" panose="020B0502040204020203" pitchFamily="34" charset="0"/>
              </a:rPr>
              <a:t> “проблема” і “система”?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32. </a:t>
            </a:r>
            <a:r>
              <a:rPr lang="ru-RU" sz="1400" dirty="0" err="1">
                <a:latin typeface="Bahnschrift Light Condensed" panose="020B0502040204020203" pitchFamily="34" charset="0"/>
              </a:rPr>
              <a:t>Вкажіть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властивости</a:t>
            </a:r>
            <a:r>
              <a:rPr lang="ru-RU" sz="1400" dirty="0">
                <a:latin typeface="Bahnschrift Light Condensed" panose="020B0502040204020203" pitchFamily="34" charset="0"/>
              </a:rPr>
              <a:t> моделей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33.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поняттям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подібності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адекватності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32. </a:t>
            </a:r>
            <a:r>
              <a:rPr lang="ru-RU" sz="1400" dirty="0" err="1">
                <a:latin typeface="Bahnschrift Light Condensed" panose="020B0502040204020203" pitchFamily="34" charset="0"/>
              </a:rPr>
              <a:t>Перелічить</a:t>
            </a:r>
            <a:r>
              <a:rPr lang="ru-RU" sz="1400" dirty="0">
                <a:latin typeface="Bahnschrift Light Condensed" panose="020B0502040204020203" pitchFamily="34" charset="0"/>
              </a:rPr>
              <a:t> та охарактеризуйте </a:t>
            </a:r>
            <a:r>
              <a:rPr lang="ru-RU" sz="1400" dirty="0" err="1">
                <a:latin typeface="Bahnschrift Light Condensed" panose="020B0502040204020203" pitchFamily="34" charset="0"/>
              </a:rPr>
              <a:t>методи</a:t>
            </a:r>
            <a:r>
              <a:rPr lang="ru-RU" sz="1400" dirty="0">
                <a:latin typeface="Bahnschrift Light Condensed" panose="020B0502040204020203" pitchFamily="34" charset="0"/>
              </a:rPr>
              <a:t> прогнозного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електричних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навантажень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33. </a:t>
            </a:r>
            <a:r>
              <a:rPr lang="ru-RU" sz="1400" dirty="0" err="1">
                <a:latin typeface="Bahnschrift Light Condensed" panose="020B0502040204020203" pitchFamily="34" charset="0"/>
              </a:rPr>
              <a:t>Перелічить</a:t>
            </a:r>
            <a:r>
              <a:rPr lang="ru-RU" sz="1400" dirty="0">
                <a:latin typeface="Bahnschrift Light Condensed" panose="020B0502040204020203" pitchFamily="34" charset="0"/>
              </a:rPr>
              <a:t> та охарактеризуйте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оптимізації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генеруючих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потужностей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34.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поняттю</a:t>
            </a:r>
            <a:r>
              <a:rPr lang="ru-RU" sz="1400" dirty="0">
                <a:latin typeface="Bahnschrift Light Condensed" panose="020B0502040204020203" pitchFamily="34" charset="0"/>
              </a:rPr>
              <a:t> «</a:t>
            </a:r>
            <a:r>
              <a:rPr lang="ru-RU" sz="1400" dirty="0" err="1">
                <a:latin typeface="Bahnschrift Light Condensed" panose="020B0502040204020203" pitchFamily="34" charset="0"/>
              </a:rPr>
              <a:t>імітаційне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».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Наведіть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приклади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імітаційних</a:t>
            </a:r>
            <a:r>
              <a:rPr lang="ru-RU" sz="1400" dirty="0">
                <a:latin typeface="Bahnschrift Light Condensed" panose="020B0502040204020203" pitchFamily="34" charset="0"/>
              </a:rPr>
              <a:t> моделей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35. </a:t>
            </a:r>
            <a:r>
              <a:rPr lang="ru-RU" sz="1400" dirty="0" err="1">
                <a:latin typeface="Bahnschrift Light Condensed" panose="020B0502040204020203" pitchFamily="34" charset="0"/>
              </a:rPr>
              <a:t>Опишіть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особливости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імітаційних</a:t>
            </a:r>
            <a:r>
              <a:rPr lang="ru-RU" sz="1400" dirty="0">
                <a:latin typeface="Bahnschrift Light Condensed" panose="020B0502040204020203" pitchFamily="34" charset="0"/>
              </a:rPr>
              <a:t> моделей, </a:t>
            </a:r>
            <a:r>
              <a:rPr lang="ru-RU" sz="1400" dirty="0" err="1">
                <a:latin typeface="Bahnschrift Light Condensed" panose="020B0502040204020203" pitchFamily="34" charset="0"/>
              </a:rPr>
              <a:t>їх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переваги</a:t>
            </a:r>
            <a:r>
              <a:rPr lang="ru-RU" sz="1400" dirty="0">
                <a:latin typeface="Bahnschrift Light Condensed" panose="020B0502040204020203" pitchFamily="34" charset="0"/>
              </a:rPr>
              <a:t> і </a:t>
            </a:r>
            <a:r>
              <a:rPr lang="ru-RU" sz="1400" dirty="0" err="1">
                <a:latin typeface="Bahnschrift Light Condensed" panose="020B0502040204020203" pitchFamily="34" charset="0"/>
              </a:rPr>
              <a:t>недоліки</a:t>
            </a:r>
            <a:r>
              <a:rPr lang="ru-RU" sz="1400" dirty="0">
                <a:latin typeface="Bahnschrift Light Condensed" panose="020B0502040204020203" pitchFamily="34" charset="0"/>
              </a:rPr>
              <a:t>.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36.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поняттю</a:t>
            </a:r>
            <a:r>
              <a:rPr lang="ru-RU" sz="1400" dirty="0">
                <a:latin typeface="Bahnschrift Light Condensed" panose="020B0502040204020203" pitchFamily="34" charset="0"/>
              </a:rPr>
              <a:t> «</a:t>
            </a:r>
            <a:r>
              <a:rPr lang="ru-RU" sz="1400" dirty="0" err="1">
                <a:latin typeface="Bahnschrift Light Condensed" panose="020B0502040204020203" pitchFamily="34" charset="0"/>
              </a:rPr>
              <a:t>багатокритеріальний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аналіз</a:t>
            </a:r>
            <a:r>
              <a:rPr lang="ru-RU" sz="1400" dirty="0">
                <a:latin typeface="Bahnschrift Light Condensed" panose="020B0502040204020203" pitchFamily="34" charset="0"/>
              </a:rPr>
              <a:t>»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37.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Назвіть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етапи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математичного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характеристику кожному з них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38.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Надайте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поняттю</a:t>
            </a:r>
            <a:r>
              <a:rPr lang="ru-RU" sz="1400" dirty="0">
                <a:latin typeface="Bahnschrift Light Condensed" panose="020B0502040204020203" pitchFamily="34" charset="0"/>
              </a:rPr>
              <a:t> «</a:t>
            </a:r>
            <a:r>
              <a:rPr lang="ru-RU" sz="1400" dirty="0" err="1">
                <a:latin typeface="Bahnschrift Light Condensed" panose="020B0502040204020203" pitchFamily="34" charset="0"/>
              </a:rPr>
              <a:t>багатомасштабне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». </a:t>
            </a:r>
            <a:r>
              <a:rPr lang="ru-RU" sz="1400" dirty="0" err="1">
                <a:latin typeface="Bahnschrift Light Condensed" panose="020B0502040204020203" pitchFamily="34" charset="0"/>
              </a:rPr>
              <a:t>Вкажіть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його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особливості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38. </a:t>
            </a:r>
            <a:r>
              <a:rPr lang="ru-RU" sz="1400" dirty="0" err="1">
                <a:latin typeface="Bahnschrift Light Condensed" panose="020B0502040204020203" pitchFamily="34" charset="0"/>
              </a:rPr>
              <a:t>Опишіть</a:t>
            </a:r>
            <a:r>
              <a:rPr lang="ru-RU" sz="1400" dirty="0">
                <a:latin typeface="Bahnschrift Light Condensed" panose="020B0502040204020203" pitchFamily="34" charset="0"/>
              </a:rPr>
              <a:t> методику </a:t>
            </a:r>
            <a:r>
              <a:rPr lang="ru-RU" sz="1400" dirty="0" err="1">
                <a:latin typeface="Bahnschrift Light Condensed" panose="020B0502040204020203" pitchFamily="34" charset="0"/>
              </a:rPr>
              <a:t>визначення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похибки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моделі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показниві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її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адекватності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39. </a:t>
            </a:r>
            <a:r>
              <a:rPr lang="ru-RU" sz="1400" dirty="0" err="1">
                <a:latin typeface="Bahnschrift Light Condensed" panose="020B0502040204020203" pitchFamily="34" charset="0"/>
              </a:rPr>
              <a:t>Вкажіть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принципи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етапи</a:t>
            </a:r>
            <a:r>
              <a:rPr lang="ru-RU" sz="1400" dirty="0">
                <a:latin typeface="Bahnschrift Light Condensed" panose="020B0502040204020203" pitchFamily="34" charset="0"/>
              </a:rPr>
              <a:t> постановки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проведення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розрахункового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експерименту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40.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Наведіть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приклади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програмного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забезпечення</a:t>
            </a:r>
            <a:r>
              <a:rPr lang="ru-RU" sz="1400" dirty="0">
                <a:latin typeface="Bahnschrift Light Condensed" panose="020B0502040204020203" pitchFamily="34" charset="0"/>
              </a:rPr>
              <a:t> для </a:t>
            </a:r>
            <a:r>
              <a:rPr lang="ru-RU" sz="1400" dirty="0" err="1">
                <a:latin typeface="Bahnschrift Light Condensed" panose="020B0502040204020203" pitchFamily="34" charset="0"/>
              </a:rPr>
              <a:t>математичного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енергетичних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об’єктів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41. </a:t>
            </a:r>
            <a:r>
              <a:rPr lang="ru-RU" sz="1400" dirty="0" err="1">
                <a:latin typeface="Bahnschrift Light Condensed" panose="020B0502040204020203" pitchFamily="34" charset="0"/>
              </a:rPr>
              <a:t>Опишіть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особливості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моделювання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неелектричних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процесів</a:t>
            </a:r>
            <a:r>
              <a:rPr lang="ru-RU" sz="1400" dirty="0">
                <a:latin typeface="Bahnschrift Light Condensed" panose="020B0502040204020203" pitchFamily="34" charset="0"/>
              </a:rPr>
              <a:t> в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енергосистемах</a:t>
            </a:r>
            <a:endParaRPr lang="ru-RU" sz="14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74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1309</Words>
  <Application>Microsoft Office PowerPoint</Application>
  <PresentationFormat>Широкий екран</PresentationFormat>
  <Paragraphs>252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Bahnschrift Light Condensed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процесів і систем енергетичної безпеки</dc:title>
  <dc:creator>Артем Чернюк</dc:creator>
  <cp:lastModifiedBy>Артем Чернюк</cp:lastModifiedBy>
  <cp:revision>48</cp:revision>
  <dcterms:created xsi:type="dcterms:W3CDTF">2023-07-21T08:40:22Z</dcterms:created>
  <dcterms:modified xsi:type="dcterms:W3CDTF">2023-09-15T11:01:07Z</dcterms:modified>
</cp:coreProperties>
</file>