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ru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Средний стиль 2 —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CED81A9-3CC4-4792-8C86-D72E81BE63D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15C12809-2D5B-4493-BB48-3D56DB601AE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ru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D1E3C2A-A35C-4258-AE41-18E905401A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CB66D-D8C2-41D5-BF86-93A15BCC5821}" type="datetimeFigureOut">
              <a:rPr lang="ru-UA" smtClean="0"/>
              <a:t>15.09.2023</a:t>
            </a:fld>
            <a:endParaRPr lang="ru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F0D8FD4-DD15-4003-869C-0A7BC51E19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480667A-A12F-4092-9AB9-34BE5BA630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AB697C-E7A2-4969-BF54-04FB543D3C3B}" type="slidenum">
              <a:rPr lang="ru-UA" smtClean="0"/>
              <a:t>‹№›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6666073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141B391-4EBD-4D3E-A93E-7D388F860A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D38E0959-FB1D-4C83-B0C6-1490E527EFA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6800242-AA95-40B4-A28E-D74EB75531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CB66D-D8C2-41D5-BF86-93A15BCC5821}" type="datetimeFigureOut">
              <a:rPr lang="ru-UA" smtClean="0"/>
              <a:t>15.09.2023</a:t>
            </a:fld>
            <a:endParaRPr lang="ru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7959799-4025-4F8C-930A-633FBE59BE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656D81F-ECCE-4150-BFE2-AB9E9A3B34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AB697C-E7A2-4969-BF54-04FB543D3C3B}" type="slidenum">
              <a:rPr lang="ru-UA" smtClean="0"/>
              <a:t>‹№›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1830186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1B13831B-0C04-406A-AD61-9F98B6CC28C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BF9F744E-1365-4986-80E3-EC8F463C7FA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6462497-5F07-46EC-BC57-C09887B03F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CB66D-D8C2-41D5-BF86-93A15BCC5821}" type="datetimeFigureOut">
              <a:rPr lang="ru-UA" smtClean="0"/>
              <a:t>15.09.2023</a:t>
            </a:fld>
            <a:endParaRPr lang="ru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756E1BA-8BAD-43C1-8A74-BBCAE3734E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1BA4769-B7A8-4D35-9513-435C618629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AB697C-E7A2-4969-BF54-04FB543D3C3B}" type="slidenum">
              <a:rPr lang="ru-UA" smtClean="0"/>
              <a:t>‹№›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9658906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B52EFE2-0E87-4587-B028-4B3F41A3B7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F7765C2-EAF9-4204-80A6-4EB57ACED6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2873D5B-F3D0-40A3-AC43-E3626182FE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CB66D-D8C2-41D5-BF86-93A15BCC5821}" type="datetimeFigureOut">
              <a:rPr lang="ru-UA" smtClean="0"/>
              <a:t>15.09.2023</a:t>
            </a:fld>
            <a:endParaRPr lang="ru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E5D9A83-F7AF-46DA-8ECA-ED9FC49FE9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112CCB7-E604-48FC-B1A7-1D5CDABAF7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AB697C-E7A2-4969-BF54-04FB543D3C3B}" type="slidenum">
              <a:rPr lang="ru-UA" smtClean="0"/>
              <a:t>‹№›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25023448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1010D54-7CB1-4D87-A8D2-45F33F4AF8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9550320E-8AE1-4073-A29B-675826F5E5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5059419-B516-4245-9053-D275808E50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CB66D-D8C2-41D5-BF86-93A15BCC5821}" type="datetimeFigureOut">
              <a:rPr lang="ru-UA" smtClean="0"/>
              <a:t>15.09.2023</a:t>
            </a:fld>
            <a:endParaRPr lang="ru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955639B-D81D-47B7-8031-1A5E3DC5DB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B75F9BA-EFBA-4FCF-AB3B-3383836643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AB697C-E7A2-4969-BF54-04FB543D3C3B}" type="slidenum">
              <a:rPr lang="ru-UA" smtClean="0"/>
              <a:t>‹№›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9760190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7B78EB4-8BD0-4017-9679-0BDCEEACD2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DD7DE05-33E3-4B3D-A65A-C4F741F443E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A38A0EC7-336A-4218-A79C-79C97811E66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AE2C54F9-A994-4A99-819C-11005050C7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CB66D-D8C2-41D5-BF86-93A15BCC5821}" type="datetimeFigureOut">
              <a:rPr lang="ru-UA" smtClean="0"/>
              <a:t>15.09.2023</a:t>
            </a:fld>
            <a:endParaRPr lang="ru-UA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C7168D55-480A-4960-AA77-871E958A33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2905A638-34F4-4015-8A4A-57905C7230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AB697C-E7A2-4969-BF54-04FB543D3C3B}" type="slidenum">
              <a:rPr lang="ru-UA" smtClean="0"/>
              <a:t>‹№›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28184863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04AD7DD-D340-4D8B-8DB0-C8E9E8F59E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10599FB5-EFE2-4AA8-8D65-E7610C4801D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DD05922D-54E9-4C3F-A435-29D39124843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4A4324C9-1368-4F17-BEC0-D2DFE08B4AC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0E218344-B85C-4D68-89D4-64B8BA47875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5DBD51D7-ADDC-4909-AE3D-94AB4EEA85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CB66D-D8C2-41D5-BF86-93A15BCC5821}" type="datetimeFigureOut">
              <a:rPr lang="ru-UA" smtClean="0"/>
              <a:t>15.09.2023</a:t>
            </a:fld>
            <a:endParaRPr lang="ru-UA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FA7A0721-422B-4EC8-AFA8-A4FD0A756A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35BC26E9-4EFA-4DC6-A3DA-8A9FBDA0C9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AB697C-E7A2-4969-BF54-04FB543D3C3B}" type="slidenum">
              <a:rPr lang="ru-UA" smtClean="0"/>
              <a:t>‹№›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2210315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DC0D8FE-A789-41FB-B8C2-18E391068D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DB28ABEC-BF66-4E84-B760-BA9099FEB0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CB66D-D8C2-41D5-BF86-93A15BCC5821}" type="datetimeFigureOut">
              <a:rPr lang="ru-UA" smtClean="0"/>
              <a:t>15.09.2023</a:t>
            </a:fld>
            <a:endParaRPr lang="ru-UA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CEA3BB8C-68E7-446E-B9D2-93CD752FF6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D3FF0BE5-FED5-4EF8-9965-B31351A94A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AB697C-E7A2-4969-BF54-04FB543D3C3B}" type="slidenum">
              <a:rPr lang="ru-UA" smtClean="0"/>
              <a:t>‹№›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18059933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238F8377-2074-4D0F-AC66-CD2805ED75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CB66D-D8C2-41D5-BF86-93A15BCC5821}" type="datetimeFigureOut">
              <a:rPr lang="ru-UA" smtClean="0"/>
              <a:t>15.09.2023</a:t>
            </a:fld>
            <a:endParaRPr lang="ru-UA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284446D4-D601-420D-A49C-4B77738102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F7F09BD0-6997-48D9-B494-B1EC05A21D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AB697C-E7A2-4969-BF54-04FB543D3C3B}" type="slidenum">
              <a:rPr lang="ru-UA" smtClean="0"/>
              <a:t>‹№›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2805478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A13C58E-D191-4963-8016-A5CA5552F1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864BFCB-08F5-4E67-9488-88EFA4CF98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1E0E980A-FB61-4282-9F29-F2CA227AF79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35F0202B-CF64-428B-9D53-B141DC624B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CB66D-D8C2-41D5-BF86-93A15BCC5821}" type="datetimeFigureOut">
              <a:rPr lang="ru-UA" smtClean="0"/>
              <a:t>15.09.2023</a:t>
            </a:fld>
            <a:endParaRPr lang="ru-UA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13383083-6C9C-414B-A427-7BA2BCCE88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0E9F228B-2512-45F2-AEB6-62080AFDC8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AB697C-E7A2-4969-BF54-04FB543D3C3B}" type="slidenum">
              <a:rPr lang="ru-UA" smtClean="0"/>
              <a:t>‹№›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9555866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5CD2CF6-C7A5-4934-B439-4819AE5BF2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0173E56E-8D2E-44C0-9796-75D54938D0E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UA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765051B0-11EA-4BD9-B547-E97029626A9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2B16C252-F2B2-4F69-ADFD-1EC35E2C5E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CB66D-D8C2-41D5-BF86-93A15BCC5821}" type="datetimeFigureOut">
              <a:rPr lang="ru-UA" smtClean="0"/>
              <a:t>15.09.2023</a:t>
            </a:fld>
            <a:endParaRPr lang="ru-UA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2C02BFFD-F851-4FFE-83E9-F92ED6F20F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ADE28930-DA66-422E-95EA-6B883C3035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AB697C-E7A2-4969-BF54-04FB543D3C3B}" type="slidenum">
              <a:rPr lang="ru-UA" smtClean="0"/>
              <a:t>‹№›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21246247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4ADF9EC-0E2F-48ED-BF74-78DEDFA772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0308B0EE-C1F8-455D-809C-BF8B9DF1F64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A6E9894-F660-400E-8E53-EC12AAD6135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1CB66D-D8C2-41D5-BF86-93A15BCC5821}" type="datetimeFigureOut">
              <a:rPr lang="ru-UA" smtClean="0"/>
              <a:t>15.09.2023</a:t>
            </a:fld>
            <a:endParaRPr lang="ru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508C0E9-D89C-48E5-9DBF-3AE496D8BE0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B002E9E-0D9F-4FF9-9CD0-7B31A53A197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AB697C-E7A2-4969-BF54-04FB543D3C3B}" type="slidenum">
              <a:rPr lang="ru-UA" smtClean="0"/>
              <a:t>‹№›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5703420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peeuepa.mozello.com/sklad-kafedri/zav-kafedroju-chernjuk-am/" TargetMode="External"/><Relationship Id="rId4" Type="http://schemas.openxmlformats.org/officeDocument/2006/relationships/hyperlink" Target="mailto:archer.uipa@gmail.com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159ED6B8-1B77-469E-9965-0FD63352DE8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2043249"/>
            <a:ext cx="4379650" cy="419546"/>
          </a:xfrm>
        </p:spPr>
        <p:txBody>
          <a:bodyPr>
            <a:normAutofit lnSpcReduction="10000"/>
          </a:bodyPr>
          <a:lstStyle/>
          <a:p>
            <a:r>
              <a:rPr lang="uk-UA" dirty="0" err="1">
                <a:latin typeface="Bahnschrift Light Condensed" panose="020B0502040204020203" pitchFamily="34" charset="0"/>
              </a:rPr>
              <a:t>Силабус</a:t>
            </a:r>
            <a:r>
              <a:rPr lang="uk-UA" dirty="0">
                <a:latin typeface="Bahnschrift Light Condensed" panose="020B0502040204020203" pitchFamily="34" charset="0"/>
              </a:rPr>
              <a:t> навчальної дисципліни</a:t>
            </a:r>
            <a:endParaRPr lang="ru-UA" dirty="0">
              <a:latin typeface="Bahnschrift Light Condensed" panose="020B0502040204020203" pitchFamily="34" charset="0"/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A5E8199B-22E4-493C-9791-2CF7F5E0096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82522" y="189310"/>
            <a:ext cx="2872533" cy="656833"/>
          </a:xfrm>
          <a:prstGeom prst="rect">
            <a:avLst/>
          </a:prstGeom>
        </p:spPr>
      </p:pic>
      <p:sp>
        <p:nvSpPr>
          <p:cNvPr id="6" name="Подзаголовок 2">
            <a:extLst>
              <a:ext uri="{FF2B5EF4-FFF2-40B4-BE49-F238E27FC236}">
                <a16:creationId xmlns:a16="http://schemas.microsoft.com/office/drawing/2014/main" id="{D16C6068-82DC-44CF-AA52-5ADD07E4527C}"/>
              </a:ext>
            </a:extLst>
          </p:cNvPr>
          <p:cNvSpPr txBox="1">
            <a:spLocks/>
          </p:cNvSpPr>
          <p:nvPr/>
        </p:nvSpPr>
        <p:spPr>
          <a:xfrm>
            <a:off x="9833500" y="6203195"/>
            <a:ext cx="2358500" cy="384036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uk-UA" dirty="0">
                <a:latin typeface="Bahnschrift Light Condensed" panose="020B0502040204020203" pitchFamily="34" charset="0"/>
              </a:rPr>
              <a:t>Харків 2023</a:t>
            </a:r>
            <a:endParaRPr lang="ru-UA" dirty="0">
              <a:latin typeface="Bahnschrift Light Condensed" panose="020B0502040204020203" pitchFamily="34" charset="0"/>
            </a:endParaRPr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6CEC5006-925B-4B16-ADFF-A48A4868A76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6945" y="130027"/>
            <a:ext cx="1087772" cy="1330785"/>
          </a:xfrm>
          <a:prstGeom prst="rect">
            <a:avLst/>
          </a:prstGeom>
        </p:spPr>
      </p:pic>
      <p:sp>
        <p:nvSpPr>
          <p:cNvPr id="8" name="Подзаголовок 2">
            <a:extLst>
              <a:ext uri="{FF2B5EF4-FFF2-40B4-BE49-F238E27FC236}">
                <a16:creationId xmlns:a16="http://schemas.microsoft.com/office/drawing/2014/main" id="{9B444E45-914B-4FEB-AE76-263F23978DC8}"/>
              </a:ext>
            </a:extLst>
          </p:cNvPr>
          <p:cNvSpPr txBox="1">
            <a:spLocks/>
          </p:cNvSpPr>
          <p:nvPr/>
        </p:nvSpPr>
        <p:spPr>
          <a:xfrm>
            <a:off x="443282" y="154780"/>
            <a:ext cx="6720998" cy="416514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uk-UA" dirty="0">
                <a:latin typeface="Bahnschrift Light Condensed" panose="020B0502040204020203" pitchFamily="34" charset="0"/>
              </a:rPr>
              <a:t>Українська інженерно-педагогічна академія</a:t>
            </a:r>
            <a:endParaRPr lang="ru-UA" dirty="0">
              <a:latin typeface="Bahnschrift Light Condensed" panose="020B0502040204020203" pitchFamily="34" charset="0"/>
            </a:endParaRPr>
          </a:p>
        </p:txBody>
      </p:sp>
      <p:sp>
        <p:nvSpPr>
          <p:cNvPr id="10" name="Подзаголовок 2">
            <a:extLst>
              <a:ext uri="{FF2B5EF4-FFF2-40B4-BE49-F238E27FC236}">
                <a16:creationId xmlns:a16="http://schemas.microsoft.com/office/drawing/2014/main" id="{C9B0E5D6-0F65-413D-9814-9B28CC08F2B8}"/>
              </a:ext>
            </a:extLst>
          </p:cNvPr>
          <p:cNvSpPr txBox="1">
            <a:spLocks/>
          </p:cNvSpPr>
          <p:nvPr/>
        </p:nvSpPr>
        <p:spPr>
          <a:xfrm>
            <a:off x="1429305" y="497429"/>
            <a:ext cx="6720998" cy="416514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uk-UA" dirty="0">
                <a:latin typeface="Bahnschrift Light Condensed" panose="020B0502040204020203" pitchFamily="34" charset="0"/>
              </a:rPr>
              <a:t>Кафедра фізики, електротехніки та електроенергетики</a:t>
            </a:r>
            <a:endParaRPr lang="ru-UA" dirty="0">
              <a:latin typeface="Bahnschrift Light Condensed" panose="020B0502040204020203" pitchFamily="34" charset="0"/>
            </a:endParaRPr>
          </a:p>
        </p:txBody>
      </p:sp>
      <p:sp>
        <p:nvSpPr>
          <p:cNvPr id="11" name="Подзаголовок 2">
            <a:extLst>
              <a:ext uri="{FF2B5EF4-FFF2-40B4-BE49-F238E27FC236}">
                <a16:creationId xmlns:a16="http://schemas.microsoft.com/office/drawing/2014/main" id="{6CB0E6C0-6C2A-4C57-80F7-6D9FA7F1ED77}"/>
              </a:ext>
            </a:extLst>
          </p:cNvPr>
          <p:cNvSpPr txBox="1">
            <a:spLocks/>
          </p:cNvSpPr>
          <p:nvPr/>
        </p:nvSpPr>
        <p:spPr>
          <a:xfrm>
            <a:off x="1429305" y="846143"/>
            <a:ext cx="6720998" cy="416514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uk-UA" dirty="0">
                <a:latin typeface="Bahnschrift Light Condensed" panose="020B0502040204020203" pitchFamily="34" charset="0"/>
              </a:rPr>
              <a:t>Освітня програма «Енергетична безпека»</a:t>
            </a:r>
            <a:endParaRPr lang="ru-UA" dirty="0">
              <a:latin typeface="Bahnschrift Light Condensed" panose="020B0502040204020203" pitchFamily="34" charset="0"/>
            </a:endParaRPr>
          </a:p>
        </p:txBody>
      </p:sp>
      <p:sp>
        <p:nvSpPr>
          <p:cNvPr id="12" name="Подзаголовок 2">
            <a:extLst>
              <a:ext uri="{FF2B5EF4-FFF2-40B4-BE49-F238E27FC236}">
                <a16:creationId xmlns:a16="http://schemas.microsoft.com/office/drawing/2014/main" id="{FDB2CE8A-3008-4BD5-A051-1F15A5360B8E}"/>
              </a:ext>
            </a:extLst>
          </p:cNvPr>
          <p:cNvSpPr txBox="1">
            <a:spLocks/>
          </p:cNvSpPr>
          <p:nvPr/>
        </p:nvSpPr>
        <p:spPr>
          <a:xfrm>
            <a:off x="2486763" y="1190714"/>
            <a:ext cx="5663540" cy="248141"/>
          </a:xfrm>
          <a:prstGeom prst="rect">
            <a:avLst/>
          </a:prstGeom>
        </p:spPr>
        <p:txBody>
          <a:bodyPr vert="horz" lIns="91440" tIns="45720" rIns="91440" bIns="45720" rtlCol="0">
            <a:normAutofit fontScale="550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uk-UA" dirty="0">
                <a:latin typeface="Bahnschrift Light Condensed" panose="020B0502040204020203" pitchFamily="34" charset="0"/>
              </a:rPr>
              <a:t>Спеціальність 141 Електроенергетика, електротехніка та електромеханіка</a:t>
            </a:r>
            <a:endParaRPr lang="ru-UA" dirty="0">
              <a:latin typeface="Bahnschrift Light Condensed" panose="020B0502040204020203" pitchFamily="34" charset="0"/>
            </a:endParaRPr>
          </a:p>
        </p:txBody>
      </p:sp>
      <p:sp>
        <p:nvSpPr>
          <p:cNvPr id="13" name="Прямоугольник 12">
            <a:extLst>
              <a:ext uri="{FF2B5EF4-FFF2-40B4-BE49-F238E27FC236}">
                <a16:creationId xmlns:a16="http://schemas.microsoft.com/office/drawing/2014/main" id="{FA7D7C88-63EF-4E51-BA36-C223AF3371BE}"/>
              </a:ext>
            </a:extLst>
          </p:cNvPr>
          <p:cNvSpPr/>
          <p:nvPr/>
        </p:nvSpPr>
        <p:spPr>
          <a:xfrm>
            <a:off x="2263806" y="2424515"/>
            <a:ext cx="9928194" cy="117979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UA"/>
          </a:p>
        </p:txBody>
      </p:sp>
      <p:sp>
        <p:nvSpPr>
          <p:cNvPr id="14" name="Заголовок 1">
            <a:extLst>
              <a:ext uri="{FF2B5EF4-FFF2-40B4-BE49-F238E27FC236}">
                <a16:creationId xmlns:a16="http://schemas.microsoft.com/office/drawing/2014/main" id="{BC3DCF6A-4D1D-4948-882C-AEA4CF557956}"/>
              </a:ext>
            </a:extLst>
          </p:cNvPr>
          <p:cNvSpPr txBox="1">
            <a:spLocks/>
          </p:cNvSpPr>
          <p:nvPr/>
        </p:nvSpPr>
        <p:spPr>
          <a:xfrm>
            <a:off x="571811" y="2007606"/>
            <a:ext cx="9566487" cy="2387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uk-UA" dirty="0">
                <a:latin typeface="Bahnschrift Light Condensed" panose="020B0502040204020203" pitchFamily="34" charset="0"/>
              </a:rPr>
              <a:t>Моделювання процесів і систем енергетичної безпеки</a:t>
            </a:r>
            <a:endParaRPr lang="ru-UA" dirty="0">
              <a:latin typeface="Bahnschrift Light Condensed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55899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>
            <a:extLst>
              <a:ext uri="{FF2B5EF4-FFF2-40B4-BE49-F238E27FC236}">
                <a16:creationId xmlns:a16="http://schemas.microsoft.com/office/drawing/2014/main" id="{25F2F030-3248-41C0-BD29-DAE668412BCE}"/>
              </a:ext>
            </a:extLst>
          </p:cNvPr>
          <p:cNvSpPr/>
          <p:nvPr/>
        </p:nvSpPr>
        <p:spPr>
          <a:xfrm>
            <a:off x="488272" y="97109"/>
            <a:ext cx="4128116" cy="749034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UA"/>
          </a:p>
        </p:txBody>
      </p:sp>
      <p:sp>
        <p:nvSpPr>
          <p:cNvPr id="13" name="Прямоугольник 12">
            <a:extLst>
              <a:ext uri="{FF2B5EF4-FFF2-40B4-BE49-F238E27FC236}">
                <a16:creationId xmlns:a16="http://schemas.microsoft.com/office/drawing/2014/main" id="{0C416691-B065-4CC6-A53F-1D9184A1243D}"/>
              </a:ext>
            </a:extLst>
          </p:cNvPr>
          <p:cNvSpPr/>
          <p:nvPr/>
        </p:nvSpPr>
        <p:spPr>
          <a:xfrm>
            <a:off x="11632" y="2819942"/>
            <a:ext cx="8869048" cy="100159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UA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A5E8199B-22E4-493C-9791-2CF7F5E0096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82522" y="189310"/>
            <a:ext cx="2872533" cy="656833"/>
          </a:xfrm>
          <a:prstGeom prst="rect">
            <a:avLst/>
          </a:prstGeom>
        </p:spPr>
      </p:pic>
      <p:sp>
        <p:nvSpPr>
          <p:cNvPr id="4" name="Подзаголовок 2">
            <a:extLst>
              <a:ext uri="{FF2B5EF4-FFF2-40B4-BE49-F238E27FC236}">
                <a16:creationId xmlns:a16="http://schemas.microsoft.com/office/drawing/2014/main" id="{9205BCF9-CA34-47DE-B521-756ED6030E4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0854" y="3515304"/>
            <a:ext cx="3930836" cy="419546"/>
          </a:xfrm>
        </p:spPr>
        <p:txBody>
          <a:bodyPr>
            <a:normAutofit lnSpcReduction="10000"/>
          </a:bodyPr>
          <a:lstStyle/>
          <a:p>
            <a:pPr algn="l"/>
            <a:r>
              <a:rPr lang="uk-UA" dirty="0">
                <a:latin typeface="Bahnschrift Light Condensed" panose="020B0502040204020203" pitchFamily="34" charset="0"/>
              </a:rPr>
              <a:t>Реквізити навчальної дисципліни</a:t>
            </a:r>
            <a:endParaRPr lang="ru-UA" dirty="0">
              <a:latin typeface="Bahnschrift Light Condensed" panose="020B0502040204020203" pitchFamily="34" charset="0"/>
            </a:endParaRPr>
          </a:p>
        </p:txBody>
      </p:sp>
      <p:graphicFrame>
        <p:nvGraphicFramePr>
          <p:cNvPr id="3" name="Таблица 6">
            <a:extLst>
              <a:ext uri="{FF2B5EF4-FFF2-40B4-BE49-F238E27FC236}">
                <a16:creationId xmlns:a16="http://schemas.microsoft.com/office/drawing/2014/main" id="{15945501-EA38-4A42-83D2-9513DBE8542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08435422"/>
              </p:ext>
            </p:extLst>
          </p:nvPr>
        </p:nvGraphicFramePr>
        <p:xfrm>
          <a:off x="240760" y="3878188"/>
          <a:ext cx="4432710" cy="295656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2118181">
                  <a:extLst>
                    <a:ext uri="{9D8B030D-6E8A-4147-A177-3AD203B41FA5}">
                      <a16:colId xmlns:a16="http://schemas.microsoft.com/office/drawing/2014/main" val="3426992760"/>
                    </a:ext>
                  </a:extLst>
                </a:gridCol>
                <a:gridCol w="2314529">
                  <a:extLst>
                    <a:ext uri="{9D8B030D-6E8A-4147-A177-3AD203B41FA5}">
                      <a16:colId xmlns:a16="http://schemas.microsoft.com/office/drawing/2014/main" val="351661929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uk-UA" sz="1400" b="0" dirty="0">
                          <a:solidFill>
                            <a:schemeClr val="tx1"/>
                          </a:solidFill>
                          <a:latin typeface="Bahnschrift Light Condensed" panose="020B0502040204020203" pitchFamily="34" charset="0"/>
                        </a:rPr>
                        <a:t>Рівень вищої освіти</a:t>
                      </a:r>
                      <a:endParaRPr lang="ru-UA" sz="1400" b="0" dirty="0">
                        <a:solidFill>
                          <a:schemeClr val="tx1"/>
                        </a:solidFill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sz="1400" b="0" dirty="0">
                          <a:solidFill>
                            <a:schemeClr val="tx1"/>
                          </a:solidFill>
                          <a:latin typeface="Bahnschrift Light Condensed" panose="020B0502040204020203" pitchFamily="34" charset="0"/>
                        </a:rPr>
                        <a:t>Магістр</a:t>
                      </a:r>
                      <a:endParaRPr lang="ru-UA" sz="1400" b="0" dirty="0">
                        <a:solidFill>
                          <a:schemeClr val="tx1"/>
                        </a:solidFill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84990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uk-UA" sz="1400" dirty="0">
                          <a:latin typeface="Bahnschrift Light Condensed" panose="020B0502040204020203" pitchFamily="34" charset="0"/>
                        </a:rPr>
                        <a:t>Галузь знань</a:t>
                      </a:r>
                      <a:endParaRPr lang="ru-UA" sz="1400" dirty="0"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sz="1400" dirty="0">
                          <a:latin typeface="Bahnschrift Light Condensed" panose="020B0502040204020203" pitchFamily="34" charset="0"/>
                        </a:rPr>
                        <a:t>14 Електрична інженерія</a:t>
                      </a:r>
                      <a:endParaRPr lang="ru-UA" sz="1400" dirty="0"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67132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uk-UA" sz="1400" dirty="0">
                          <a:latin typeface="Bahnschrift Light Condensed" panose="020B0502040204020203" pitchFamily="34" charset="0"/>
                        </a:rPr>
                        <a:t>Спеціальність</a:t>
                      </a:r>
                      <a:endParaRPr lang="ru-UA" sz="1400" dirty="0"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sz="1400" dirty="0">
                          <a:latin typeface="Bahnschrift Light Condensed" panose="020B0502040204020203" pitchFamily="34" charset="0"/>
                        </a:rPr>
                        <a:t>141 Електроенергетика, електротехніка та електромеханіка</a:t>
                      </a:r>
                      <a:endParaRPr lang="ru-UA" sz="1400" dirty="0"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29757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uk-UA" sz="1400" dirty="0">
                          <a:latin typeface="Bahnschrift Light Condensed" panose="020B0502040204020203" pitchFamily="34" charset="0"/>
                        </a:rPr>
                        <a:t>Освітня програма</a:t>
                      </a:r>
                      <a:endParaRPr lang="ru-UA" sz="1400" dirty="0"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sz="1400" dirty="0">
                          <a:latin typeface="Bahnschrift Light Condensed" panose="020B0502040204020203" pitchFamily="34" charset="0"/>
                        </a:rPr>
                        <a:t>Енергетична безпека</a:t>
                      </a:r>
                      <a:endParaRPr lang="ru-UA" sz="1400" dirty="0"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03507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uk-UA" sz="1400" dirty="0">
                          <a:latin typeface="Bahnschrift Light Condensed" panose="020B0502040204020203" pitchFamily="34" charset="0"/>
                        </a:rPr>
                        <a:t>Статус дисципліни</a:t>
                      </a:r>
                      <a:endParaRPr lang="ru-UA" sz="1400" dirty="0"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sz="1400" dirty="0">
                          <a:latin typeface="Bahnschrift Light Condensed" panose="020B0502040204020203" pitchFamily="34" charset="0"/>
                        </a:rPr>
                        <a:t>Нормативна</a:t>
                      </a:r>
                      <a:endParaRPr lang="ru-UA" sz="1400" dirty="0"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514148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uk-UA" sz="1400" dirty="0">
                          <a:latin typeface="Bahnschrift Light Condensed" panose="020B0502040204020203" pitchFamily="34" charset="0"/>
                        </a:rPr>
                        <a:t>Форма навчання</a:t>
                      </a:r>
                      <a:endParaRPr lang="ru-UA" sz="1400" dirty="0"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sz="1400" dirty="0">
                          <a:latin typeface="Bahnschrift Light Condensed" panose="020B0502040204020203" pitchFamily="34" charset="0"/>
                        </a:rPr>
                        <a:t>Денна (заочна)</a:t>
                      </a:r>
                      <a:endParaRPr lang="ru-UA" sz="1400" dirty="0"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07562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uk-UA" sz="1400" dirty="0">
                          <a:latin typeface="Bahnschrift Light Condensed" panose="020B0502040204020203" pitchFamily="34" charset="0"/>
                        </a:rPr>
                        <a:t>Мова викладання</a:t>
                      </a:r>
                      <a:endParaRPr lang="ru-UA" sz="1400" dirty="0"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sz="1400" dirty="0">
                          <a:latin typeface="Bahnschrift Light Condensed" panose="020B0502040204020203" pitchFamily="34" charset="0"/>
                        </a:rPr>
                        <a:t>Українська</a:t>
                      </a:r>
                      <a:endParaRPr lang="ru-UA" sz="1400" dirty="0"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8212384"/>
                  </a:ext>
                </a:extLst>
              </a:tr>
            </a:tbl>
          </a:graphicData>
        </a:graphic>
      </p:graphicFrame>
      <p:sp>
        <p:nvSpPr>
          <p:cNvPr id="7" name="Подзаголовок 2">
            <a:extLst>
              <a:ext uri="{FF2B5EF4-FFF2-40B4-BE49-F238E27FC236}">
                <a16:creationId xmlns:a16="http://schemas.microsoft.com/office/drawing/2014/main" id="{2C4C4617-52B4-4180-A0EE-8A7B0FBBE4D7}"/>
              </a:ext>
            </a:extLst>
          </p:cNvPr>
          <p:cNvSpPr txBox="1">
            <a:spLocks/>
          </p:cNvSpPr>
          <p:nvPr/>
        </p:nvSpPr>
        <p:spPr>
          <a:xfrm>
            <a:off x="170854" y="97109"/>
            <a:ext cx="3930836" cy="419546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uk-UA" dirty="0">
                <a:latin typeface="Bahnschrift Light Condensed" panose="020B0502040204020203" pitchFamily="34" charset="0"/>
              </a:rPr>
              <a:t>Викладач</a:t>
            </a:r>
            <a:endParaRPr lang="ru-UA" dirty="0">
              <a:latin typeface="Bahnschrift Light Condensed" panose="020B0502040204020203" pitchFamily="34" charset="0"/>
            </a:endParaRPr>
          </a:p>
        </p:txBody>
      </p:sp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AF0018D4-8CB1-4681-A1B2-554B8E7807E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6944" y="556604"/>
            <a:ext cx="2220171" cy="2958700"/>
          </a:xfrm>
          <a:prstGeom prst="rect">
            <a:avLst/>
          </a:prstGeom>
        </p:spPr>
      </p:pic>
      <p:graphicFrame>
        <p:nvGraphicFramePr>
          <p:cNvPr id="10" name="Таблица 6">
            <a:extLst>
              <a:ext uri="{FF2B5EF4-FFF2-40B4-BE49-F238E27FC236}">
                <a16:creationId xmlns:a16="http://schemas.microsoft.com/office/drawing/2014/main" id="{65CEA1AD-4103-4B1A-BB56-23BF762BFB5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17791516"/>
              </p:ext>
            </p:extLst>
          </p:nvPr>
        </p:nvGraphicFramePr>
        <p:xfrm>
          <a:off x="2494953" y="556603"/>
          <a:ext cx="5113209" cy="2958701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456267">
                  <a:extLst>
                    <a:ext uri="{9D8B030D-6E8A-4147-A177-3AD203B41FA5}">
                      <a16:colId xmlns:a16="http://schemas.microsoft.com/office/drawing/2014/main" val="3426992760"/>
                    </a:ext>
                  </a:extLst>
                </a:gridCol>
                <a:gridCol w="3656942">
                  <a:extLst>
                    <a:ext uri="{9D8B030D-6E8A-4147-A177-3AD203B41FA5}">
                      <a16:colId xmlns:a16="http://schemas.microsoft.com/office/drawing/2014/main" val="3516619294"/>
                    </a:ext>
                  </a:extLst>
                </a:gridCol>
              </a:tblGrid>
              <a:tr h="388317">
                <a:tc gridSpan="2">
                  <a:txBody>
                    <a:bodyPr/>
                    <a:lstStyle/>
                    <a:p>
                      <a:r>
                        <a:rPr lang="uk-UA" sz="1800" dirty="0">
                          <a:solidFill>
                            <a:schemeClr val="tx1"/>
                          </a:solidFill>
                          <a:latin typeface="Bahnschrift Light Condensed" panose="020B0502040204020203" pitchFamily="34" charset="0"/>
                        </a:rPr>
                        <a:t>Артем Чернюк</a:t>
                      </a:r>
                      <a:endParaRPr lang="ru-UA" sz="1800" dirty="0">
                        <a:solidFill>
                          <a:schemeClr val="tx1"/>
                        </a:solidFill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r>
                        <a:rPr lang="uk-UA" sz="1400" dirty="0">
                          <a:solidFill>
                            <a:schemeClr val="tx1"/>
                          </a:solidFill>
                          <a:latin typeface="Bahnschrift Light Condensed" panose="020B0502040204020203" pitchFamily="34" charset="0"/>
                        </a:rPr>
                        <a:t>Артем Чернюк</a:t>
                      </a:r>
                      <a:endParaRPr lang="ru-UA" sz="1400" dirty="0">
                        <a:solidFill>
                          <a:schemeClr val="tx1"/>
                        </a:solidFill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8499092"/>
                  </a:ext>
                </a:extLst>
              </a:tr>
              <a:tr h="550115">
                <a:tc>
                  <a:txBody>
                    <a:bodyPr/>
                    <a:lstStyle/>
                    <a:p>
                      <a:r>
                        <a:rPr lang="uk-UA" sz="1400" dirty="0">
                          <a:latin typeface="Bahnschrift Light Condensed" panose="020B0502040204020203" pitchFamily="34" charset="0"/>
                        </a:rPr>
                        <a:t>Посада</a:t>
                      </a:r>
                      <a:endParaRPr lang="ru-UA" sz="1400" dirty="0"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sz="1400" dirty="0">
                          <a:latin typeface="Bahnschrift Light Condensed" panose="020B0502040204020203" pitchFamily="34" charset="0"/>
                        </a:rPr>
                        <a:t>Завідувач кафедрою фізики, електротехніки та електроенергетики</a:t>
                      </a:r>
                      <a:endParaRPr lang="ru-UA" sz="1400" dirty="0"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671320"/>
                  </a:ext>
                </a:extLst>
              </a:tr>
              <a:tr h="550115">
                <a:tc>
                  <a:txBody>
                    <a:bodyPr/>
                    <a:lstStyle/>
                    <a:p>
                      <a:r>
                        <a:rPr lang="uk-UA" sz="1400" dirty="0">
                          <a:latin typeface="Bahnschrift Light Condensed" panose="020B0502040204020203" pitchFamily="34" charset="0"/>
                        </a:rPr>
                        <a:t>Науковий ступінь (спеціальність)</a:t>
                      </a:r>
                      <a:endParaRPr lang="ru-UA" sz="1400" dirty="0"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sz="1400" dirty="0">
                          <a:latin typeface="Bahnschrift Light Condensed" panose="020B0502040204020203" pitchFamily="34" charset="0"/>
                        </a:rPr>
                        <a:t>Кандидат технічних наук</a:t>
                      </a:r>
                    </a:p>
                    <a:p>
                      <a:r>
                        <a:rPr lang="uk-UA" sz="1400" dirty="0">
                          <a:latin typeface="Bahnschrift Light Condensed" panose="020B0502040204020203" pitchFamily="34" charset="0"/>
                        </a:rPr>
                        <a:t>05,14,02 Електричні станції, мережі і системи</a:t>
                      </a:r>
                      <a:endParaRPr lang="ru-UA" sz="1400" dirty="0"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2975762"/>
                  </a:ext>
                </a:extLst>
              </a:tr>
              <a:tr h="323597">
                <a:tc>
                  <a:txBody>
                    <a:bodyPr/>
                    <a:lstStyle/>
                    <a:p>
                      <a:r>
                        <a:rPr lang="uk-UA" sz="1400" dirty="0">
                          <a:latin typeface="Bahnschrift Light Condensed" panose="020B0502040204020203" pitchFamily="34" charset="0"/>
                        </a:rPr>
                        <a:t>Наукове звання</a:t>
                      </a:r>
                      <a:endParaRPr lang="ru-UA" sz="1400" dirty="0"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sz="1400" dirty="0">
                          <a:latin typeface="Bahnschrift Light Condensed" panose="020B0502040204020203" pitchFamily="34" charset="0"/>
                        </a:rPr>
                        <a:t>Доцент</a:t>
                      </a:r>
                      <a:endParaRPr lang="ru-UA" sz="1400" dirty="0"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0350757"/>
                  </a:ext>
                </a:extLst>
              </a:tr>
              <a:tr h="267921">
                <a:tc>
                  <a:txBody>
                    <a:bodyPr/>
                    <a:lstStyle/>
                    <a:p>
                      <a:r>
                        <a:rPr lang="uk-UA" sz="1400" dirty="0">
                          <a:latin typeface="Bahnschrift Light Condensed" panose="020B0502040204020203" pitchFamily="34" charset="0"/>
                        </a:rPr>
                        <a:t>Контакти</a:t>
                      </a:r>
                      <a:endParaRPr lang="ru-UA" sz="1400" dirty="0"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sz="1400" dirty="0">
                          <a:latin typeface="Bahnschrift Light Condensed" panose="020B0502040204020203" pitchFamily="34" charset="0"/>
                        </a:rPr>
                        <a:t>+380661843000, </a:t>
                      </a:r>
                      <a:r>
                        <a:rPr lang="en-US" sz="1400" dirty="0">
                          <a:latin typeface="Bahnschrift Light Condensed" panose="020B0502040204020203" pitchFamily="34" charset="0"/>
                          <a:hlinkClick r:id="rId4"/>
                        </a:rPr>
                        <a:t>archer.uipa@gmail.com</a:t>
                      </a:r>
                      <a:r>
                        <a:rPr lang="uk-UA" sz="1400" dirty="0">
                          <a:latin typeface="Bahnschrift Light Condensed" panose="020B0502040204020203" pitchFamily="34" charset="0"/>
                        </a:rPr>
                        <a:t>, </a:t>
                      </a:r>
                      <a:r>
                        <a:rPr lang="en-US" sz="1400" dirty="0" err="1">
                          <a:latin typeface="Bahnschrift Light Condensed" panose="020B0502040204020203" pitchFamily="34" charset="0"/>
                        </a:rPr>
                        <a:t>viber</a:t>
                      </a:r>
                      <a:r>
                        <a:rPr lang="en-US" sz="1400" dirty="0">
                          <a:latin typeface="Bahnschrift Light Condensed" panose="020B0502040204020203" pitchFamily="34" charset="0"/>
                        </a:rPr>
                        <a:t>, telegram</a:t>
                      </a:r>
                      <a:endParaRPr lang="ru-UA" sz="1400" dirty="0"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5141483"/>
                  </a:ext>
                </a:extLst>
              </a:tr>
              <a:tr h="323597">
                <a:tc>
                  <a:txBody>
                    <a:bodyPr/>
                    <a:lstStyle/>
                    <a:p>
                      <a:r>
                        <a:rPr lang="uk-UA" sz="1400" dirty="0">
                          <a:latin typeface="Bahnschrift Light Condensed" panose="020B0502040204020203" pitchFamily="34" charset="0"/>
                        </a:rPr>
                        <a:t>Профіль викладача</a:t>
                      </a:r>
                      <a:endParaRPr lang="ru-UA" sz="1400" dirty="0"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Bahnschrift Light Condensed" panose="020B0502040204020203" pitchFamily="34" charset="0"/>
                          <a:hlinkClick r:id="rId5"/>
                        </a:rPr>
                        <a:t>https://peeuepa.mozello.com/sklad-kafedri/zav-kafedroju-chernjuk-am/</a:t>
                      </a:r>
                      <a:r>
                        <a:rPr lang="uk-UA" sz="1400" dirty="0">
                          <a:latin typeface="Bahnschrift Light Condensed" panose="020B0502040204020203" pitchFamily="34" charset="0"/>
                        </a:rPr>
                        <a:t> </a:t>
                      </a:r>
                      <a:endParaRPr lang="ru-UA" sz="1400" dirty="0"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0756237"/>
                  </a:ext>
                </a:extLst>
              </a:tr>
              <a:tr h="323597">
                <a:tc>
                  <a:txBody>
                    <a:bodyPr/>
                    <a:lstStyle/>
                    <a:p>
                      <a:r>
                        <a:rPr lang="uk-UA" sz="1400" dirty="0">
                          <a:latin typeface="Bahnschrift Light Condensed" panose="020B0502040204020203" pitchFamily="34" charset="0"/>
                        </a:rPr>
                        <a:t>Консультації</a:t>
                      </a:r>
                      <a:endParaRPr lang="ru-UA" sz="1400" dirty="0"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sz="1400" dirty="0">
                          <a:latin typeface="Bahnschrift Light Condensed" panose="020B0502040204020203" pitchFamily="34" charset="0"/>
                        </a:rPr>
                        <a:t>Щочетверга 16:00 – 17:00</a:t>
                      </a:r>
                      <a:endParaRPr lang="ru-UA" sz="1400" dirty="0"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8212384"/>
                  </a:ext>
                </a:extLst>
              </a:tr>
            </a:tbl>
          </a:graphicData>
        </a:graphic>
      </p:graphicFrame>
      <p:sp>
        <p:nvSpPr>
          <p:cNvPr id="11" name="Подзаголовок 2">
            <a:extLst>
              <a:ext uri="{FF2B5EF4-FFF2-40B4-BE49-F238E27FC236}">
                <a16:creationId xmlns:a16="http://schemas.microsoft.com/office/drawing/2014/main" id="{1501E8E4-56F2-4469-B3ED-6CF024D656D4}"/>
              </a:ext>
            </a:extLst>
          </p:cNvPr>
          <p:cNvSpPr txBox="1">
            <a:spLocks/>
          </p:cNvSpPr>
          <p:nvPr/>
        </p:nvSpPr>
        <p:spPr>
          <a:xfrm>
            <a:off x="7922301" y="976672"/>
            <a:ext cx="3258972" cy="419546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uk-UA" dirty="0">
                <a:latin typeface="Bahnschrift Light Condensed" panose="020B0502040204020203" pitchFamily="34" charset="0"/>
              </a:rPr>
              <a:t>Обсяг навчальної дисципліни</a:t>
            </a:r>
            <a:endParaRPr lang="ru-UA" dirty="0">
              <a:latin typeface="Bahnschrift Light Condensed" panose="020B0502040204020203" pitchFamily="34" charset="0"/>
            </a:endParaRPr>
          </a:p>
        </p:txBody>
      </p:sp>
      <p:graphicFrame>
        <p:nvGraphicFramePr>
          <p:cNvPr id="12" name="Таблица 6">
            <a:extLst>
              <a:ext uri="{FF2B5EF4-FFF2-40B4-BE49-F238E27FC236}">
                <a16:creationId xmlns:a16="http://schemas.microsoft.com/office/drawing/2014/main" id="{0EFD2297-17F8-4BEB-9E99-269699EA3D6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6117626"/>
              </p:ext>
            </p:extLst>
          </p:nvPr>
        </p:nvGraphicFramePr>
        <p:xfrm>
          <a:off x="7922301" y="1342767"/>
          <a:ext cx="3909460" cy="185420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852679">
                  <a:extLst>
                    <a:ext uri="{9D8B030D-6E8A-4147-A177-3AD203B41FA5}">
                      <a16:colId xmlns:a16="http://schemas.microsoft.com/office/drawing/2014/main" val="3426992760"/>
                    </a:ext>
                  </a:extLst>
                </a:gridCol>
                <a:gridCol w="2056781">
                  <a:extLst>
                    <a:ext uri="{9D8B030D-6E8A-4147-A177-3AD203B41FA5}">
                      <a16:colId xmlns:a16="http://schemas.microsoft.com/office/drawing/2014/main" val="351661929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uk-UA" sz="1400" b="0" dirty="0">
                          <a:solidFill>
                            <a:schemeClr val="tx1"/>
                          </a:solidFill>
                          <a:latin typeface="Bahnschrift Light Condensed" panose="020B0502040204020203" pitchFamily="34" charset="0"/>
                        </a:rPr>
                        <a:t>Загальний обсяг</a:t>
                      </a:r>
                      <a:endParaRPr lang="ru-UA" sz="1400" b="0" dirty="0">
                        <a:solidFill>
                          <a:schemeClr val="tx1"/>
                        </a:solidFill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sz="1400" b="0" dirty="0">
                          <a:solidFill>
                            <a:schemeClr val="tx1"/>
                          </a:solidFill>
                          <a:latin typeface="Bahnschrift Light Condensed" panose="020B0502040204020203" pitchFamily="34" charset="0"/>
                        </a:rPr>
                        <a:t>150 годин (5 кредитів)</a:t>
                      </a:r>
                      <a:endParaRPr lang="ru-UA" sz="1400" b="0" dirty="0">
                        <a:solidFill>
                          <a:schemeClr val="tx1"/>
                        </a:solidFill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84990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uk-UA" sz="1400" dirty="0">
                          <a:latin typeface="Bahnschrift Light Condensed" panose="020B0502040204020203" pitchFamily="34" charset="0"/>
                        </a:rPr>
                        <a:t>Лекції</a:t>
                      </a:r>
                      <a:endParaRPr lang="ru-UA" sz="1400" dirty="0"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sz="1400" dirty="0">
                          <a:latin typeface="Bahnschrift Light Condensed" panose="020B0502040204020203" pitchFamily="34" charset="0"/>
                        </a:rPr>
                        <a:t>30 годин</a:t>
                      </a:r>
                      <a:endParaRPr lang="ru-UA" sz="1400" dirty="0"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67132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uk-UA" sz="1400" dirty="0">
                          <a:latin typeface="Bahnschrift Light Condensed" panose="020B0502040204020203" pitchFamily="34" charset="0"/>
                        </a:rPr>
                        <a:t>Практичні заняття</a:t>
                      </a:r>
                      <a:endParaRPr lang="ru-UA" sz="1400" dirty="0"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sz="1400" dirty="0">
                          <a:latin typeface="Bahnschrift Light Condensed" panose="020B0502040204020203" pitchFamily="34" charset="0"/>
                        </a:rPr>
                        <a:t>12 годин</a:t>
                      </a:r>
                      <a:endParaRPr lang="ru-UA" sz="1400" dirty="0"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29757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uk-UA" sz="1400" dirty="0">
                          <a:latin typeface="Bahnschrift Light Condensed" panose="020B0502040204020203" pitchFamily="34" charset="0"/>
                        </a:rPr>
                        <a:t>Лабораторний практикум</a:t>
                      </a:r>
                      <a:endParaRPr lang="ru-UA" sz="1400" dirty="0"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sz="1400" dirty="0">
                          <a:latin typeface="Bahnschrift Light Condensed" panose="020B0502040204020203" pitchFamily="34" charset="0"/>
                        </a:rPr>
                        <a:t>8 годин</a:t>
                      </a:r>
                      <a:endParaRPr lang="ru-UA" sz="1400" dirty="0"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03507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uk-UA" sz="1400" dirty="0">
                          <a:latin typeface="Bahnschrift Light Condensed" panose="020B0502040204020203" pitchFamily="34" charset="0"/>
                        </a:rPr>
                        <a:t>Самостійна робота</a:t>
                      </a:r>
                      <a:endParaRPr lang="ru-UA" sz="1400" dirty="0"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sz="1400" dirty="0">
                          <a:latin typeface="Bahnschrift Light Condensed" panose="020B0502040204020203" pitchFamily="34" charset="0"/>
                        </a:rPr>
                        <a:t>100 годин</a:t>
                      </a:r>
                      <a:endParaRPr lang="ru-UA" sz="1400" dirty="0"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5141483"/>
                  </a:ext>
                </a:extLst>
              </a:tr>
            </a:tbl>
          </a:graphicData>
        </a:graphic>
      </p:graphicFrame>
      <p:sp>
        <p:nvSpPr>
          <p:cNvPr id="14" name="Подзаголовок 2">
            <a:extLst>
              <a:ext uri="{FF2B5EF4-FFF2-40B4-BE49-F238E27FC236}">
                <a16:creationId xmlns:a16="http://schemas.microsoft.com/office/drawing/2014/main" id="{E3A86C85-52FD-4A13-8C40-9A224F7B0EFC}"/>
              </a:ext>
            </a:extLst>
          </p:cNvPr>
          <p:cNvSpPr txBox="1">
            <a:spLocks/>
          </p:cNvSpPr>
          <p:nvPr/>
        </p:nvSpPr>
        <p:spPr>
          <a:xfrm>
            <a:off x="4776405" y="3515304"/>
            <a:ext cx="5663513" cy="419546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uk-UA" dirty="0">
                <a:latin typeface="Bahnschrift Light Condensed" panose="020B0502040204020203" pitchFamily="34" charset="0"/>
              </a:rPr>
              <a:t>Форми контролю, система оцінки, шкала оцінювання</a:t>
            </a:r>
            <a:endParaRPr lang="ru-UA" dirty="0">
              <a:latin typeface="Bahnschrift Light Condensed" panose="020B0502040204020203" pitchFamily="34" charset="0"/>
            </a:endParaRPr>
          </a:p>
        </p:txBody>
      </p:sp>
      <p:graphicFrame>
        <p:nvGraphicFramePr>
          <p:cNvPr id="16" name="Таблица 6">
            <a:extLst>
              <a:ext uri="{FF2B5EF4-FFF2-40B4-BE49-F238E27FC236}">
                <a16:creationId xmlns:a16="http://schemas.microsoft.com/office/drawing/2014/main" id="{D013141A-1B60-4122-8A68-25457C8A273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96737976"/>
              </p:ext>
            </p:extLst>
          </p:nvPr>
        </p:nvGraphicFramePr>
        <p:xfrm>
          <a:off x="4852715" y="3866202"/>
          <a:ext cx="3279231" cy="2956561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2051981">
                  <a:extLst>
                    <a:ext uri="{9D8B030D-6E8A-4147-A177-3AD203B41FA5}">
                      <a16:colId xmlns:a16="http://schemas.microsoft.com/office/drawing/2014/main" val="3426992760"/>
                    </a:ext>
                  </a:extLst>
                </a:gridCol>
                <a:gridCol w="1227250">
                  <a:extLst>
                    <a:ext uri="{9D8B030D-6E8A-4147-A177-3AD203B41FA5}">
                      <a16:colId xmlns:a16="http://schemas.microsoft.com/office/drawing/2014/main" val="3516619294"/>
                    </a:ext>
                  </a:extLst>
                </a:gridCol>
              </a:tblGrid>
              <a:tr h="533751">
                <a:tc>
                  <a:txBody>
                    <a:bodyPr/>
                    <a:lstStyle/>
                    <a:p>
                      <a:r>
                        <a:rPr lang="uk-UA" sz="1400" b="0" dirty="0">
                          <a:solidFill>
                            <a:schemeClr val="tx1"/>
                          </a:solidFill>
                          <a:latin typeface="Bahnschrift Light Condensed" panose="020B0502040204020203" pitchFamily="34" charset="0"/>
                        </a:rPr>
                        <a:t>Поточний контроль за матеріалами лекцій</a:t>
                      </a:r>
                      <a:endParaRPr lang="ru-UA" sz="1400" b="0" dirty="0">
                        <a:solidFill>
                          <a:schemeClr val="tx1"/>
                        </a:solidFill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sz="1400" b="0" dirty="0">
                          <a:solidFill>
                            <a:schemeClr val="tx1"/>
                          </a:solidFill>
                          <a:latin typeface="Bahnschrift Light Condensed" panose="020B0502040204020203" pitchFamily="34" charset="0"/>
                        </a:rPr>
                        <a:t>59 балів</a:t>
                      </a:r>
                      <a:endParaRPr lang="ru-UA" sz="1400" b="0" dirty="0">
                        <a:solidFill>
                          <a:schemeClr val="tx1"/>
                        </a:solidFill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8499092"/>
                  </a:ext>
                </a:extLst>
              </a:tr>
              <a:tr h="973310">
                <a:tc>
                  <a:txBody>
                    <a:bodyPr/>
                    <a:lstStyle/>
                    <a:p>
                      <a:r>
                        <a:rPr lang="uk-UA" sz="1400" dirty="0">
                          <a:latin typeface="Bahnschrift Light Condensed" panose="020B0502040204020203" pitchFamily="34" charset="0"/>
                        </a:rPr>
                        <a:t>Захист результатів отриманих на практичних заняттях та лабораторному практикумі*</a:t>
                      </a:r>
                      <a:endParaRPr lang="ru-UA" sz="1400" dirty="0"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sz="1400" dirty="0">
                          <a:latin typeface="Bahnschrift Light Condensed" panose="020B0502040204020203" pitchFamily="34" charset="0"/>
                        </a:rPr>
                        <a:t>30 балів</a:t>
                      </a:r>
                      <a:endParaRPr lang="ru-UA" sz="1400" dirty="0"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671320"/>
                  </a:ext>
                </a:extLst>
              </a:tr>
              <a:tr h="381998">
                <a:tc>
                  <a:txBody>
                    <a:bodyPr/>
                    <a:lstStyle/>
                    <a:p>
                      <a:r>
                        <a:rPr lang="uk-UA" sz="1400" dirty="0">
                          <a:latin typeface="Bahnschrift Light Condensed" panose="020B0502040204020203" pitchFamily="34" charset="0"/>
                        </a:rPr>
                        <a:t>Іспит</a:t>
                      </a:r>
                      <a:endParaRPr lang="ru-UA" sz="1400" dirty="0"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sz="1400" dirty="0">
                          <a:latin typeface="Bahnschrift Light Condensed" panose="020B0502040204020203" pitchFamily="34" charset="0"/>
                        </a:rPr>
                        <a:t>11 балів</a:t>
                      </a:r>
                      <a:endParaRPr lang="ru-UA" sz="1400" dirty="0"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2975762"/>
                  </a:ext>
                </a:extLst>
              </a:tr>
              <a:tr h="533751">
                <a:tc>
                  <a:txBody>
                    <a:bodyPr/>
                    <a:lstStyle/>
                    <a:p>
                      <a:r>
                        <a:rPr lang="uk-UA" sz="1400" dirty="0">
                          <a:latin typeface="Bahnschrift Light Condensed" panose="020B0502040204020203" pitchFamily="34" charset="0"/>
                        </a:rPr>
                        <a:t>Шкала оцінювання</a:t>
                      </a:r>
                      <a:endParaRPr lang="ru-UA" sz="1400" dirty="0"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sz="1400" dirty="0">
                          <a:latin typeface="Bahnschrift Light Condensed" panose="020B0502040204020203" pitchFamily="34" charset="0"/>
                        </a:rPr>
                        <a:t>Національна та </a:t>
                      </a:r>
                      <a:r>
                        <a:rPr lang="en-US" sz="1400" dirty="0">
                          <a:latin typeface="Bahnschrift Light Condensed" panose="020B0502040204020203" pitchFamily="34" charset="0"/>
                        </a:rPr>
                        <a:t>ECTS</a:t>
                      </a:r>
                      <a:endParaRPr lang="ru-UA" sz="1400" dirty="0"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0350757"/>
                  </a:ext>
                </a:extLst>
              </a:tr>
              <a:tr h="533751">
                <a:tc gridSpan="2">
                  <a:txBody>
                    <a:bodyPr/>
                    <a:lstStyle/>
                    <a:p>
                      <a:r>
                        <a:rPr lang="en-US" sz="1400" dirty="0">
                          <a:latin typeface="Bahnschrift Light Condensed" panose="020B0502040204020203" pitchFamily="34" charset="0"/>
                        </a:rPr>
                        <a:t>*</a:t>
                      </a:r>
                      <a:r>
                        <a:rPr lang="uk-UA" sz="1400" dirty="0">
                          <a:latin typeface="Bahnschrift Light Condensed" panose="020B0502040204020203" pitchFamily="34" charset="0"/>
                        </a:rPr>
                        <a:t>обов’язково відпрацювання усіх практичних занять та лабораторного практикуму</a:t>
                      </a:r>
                      <a:endParaRPr lang="ru-UA" sz="1400" dirty="0"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UA" sz="1400" dirty="0"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5141483"/>
                  </a:ext>
                </a:extLst>
              </a:tr>
            </a:tbl>
          </a:graphicData>
        </a:graphic>
      </p:graphicFrame>
      <p:graphicFrame>
        <p:nvGraphicFramePr>
          <p:cNvPr id="15" name="Таблица 6">
            <a:extLst>
              <a:ext uri="{FF2B5EF4-FFF2-40B4-BE49-F238E27FC236}">
                <a16:creationId xmlns:a16="http://schemas.microsoft.com/office/drawing/2014/main" id="{E5CA7456-9D06-4281-9E3E-7C9C7397DF6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74211626"/>
              </p:ext>
            </p:extLst>
          </p:nvPr>
        </p:nvGraphicFramePr>
        <p:xfrm>
          <a:off x="8318377" y="3867556"/>
          <a:ext cx="3639844" cy="2906106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333487">
                  <a:extLst>
                    <a:ext uri="{9D8B030D-6E8A-4147-A177-3AD203B41FA5}">
                      <a16:colId xmlns:a16="http://schemas.microsoft.com/office/drawing/2014/main" val="3426992760"/>
                    </a:ext>
                  </a:extLst>
                </a:gridCol>
                <a:gridCol w="1809208">
                  <a:extLst>
                    <a:ext uri="{9D8B030D-6E8A-4147-A177-3AD203B41FA5}">
                      <a16:colId xmlns:a16="http://schemas.microsoft.com/office/drawing/2014/main" val="3516619294"/>
                    </a:ext>
                  </a:extLst>
                </a:gridCol>
                <a:gridCol w="497149">
                  <a:extLst>
                    <a:ext uri="{9D8B030D-6E8A-4147-A177-3AD203B41FA5}">
                      <a16:colId xmlns:a16="http://schemas.microsoft.com/office/drawing/2014/main" val="912630220"/>
                    </a:ext>
                  </a:extLst>
                </a:gridCol>
              </a:tblGrid>
              <a:tr h="340460">
                <a:tc>
                  <a:txBody>
                    <a:bodyPr/>
                    <a:lstStyle/>
                    <a:p>
                      <a:pPr algn="ctr"/>
                      <a:r>
                        <a:rPr lang="uk-UA" sz="1400" b="0" dirty="0">
                          <a:solidFill>
                            <a:schemeClr val="tx1"/>
                          </a:solidFill>
                          <a:latin typeface="Bahnschrift Light Condensed" panose="020B0502040204020203" pitchFamily="34" charset="0"/>
                        </a:rPr>
                        <a:t>Кількість балів</a:t>
                      </a:r>
                      <a:endParaRPr lang="ru-UA" sz="1400" b="0" dirty="0">
                        <a:solidFill>
                          <a:schemeClr val="tx1"/>
                        </a:solidFill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400" b="0" dirty="0">
                          <a:solidFill>
                            <a:schemeClr val="tx1"/>
                          </a:solidFill>
                          <a:latin typeface="Bahnschrift Light Condensed" panose="020B0502040204020203" pitchFamily="34" charset="0"/>
                        </a:rPr>
                        <a:t>Національна</a:t>
                      </a:r>
                      <a:endParaRPr lang="ru-UA" sz="1400" b="0" dirty="0">
                        <a:solidFill>
                          <a:schemeClr val="tx1"/>
                        </a:solidFill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Bahnschrift Light Condensed" panose="020B0502040204020203" pitchFamily="34" charset="0"/>
                        </a:rPr>
                        <a:t>ECTS</a:t>
                      </a:r>
                      <a:endParaRPr lang="ru-UA" sz="1400" b="0" dirty="0">
                        <a:solidFill>
                          <a:schemeClr val="tx1"/>
                        </a:solidFill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8499092"/>
                  </a:ext>
                </a:extLst>
              </a:tr>
              <a:tr h="294980">
                <a:tc>
                  <a:txBody>
                    <a:bodyPr/>
                    <a:lstStyle/>
                    <a:p>
                      <a:pPr algn="ctr"/>
                      <a:r>
                        <a:rPr lang="uk-UA" sz="1400" dirty="0">
                          <a:latin typeface="Bahnschrift Light Condensed" panose="020B0502040204020203" pitchFamily="34" charset="0"/>
                        </a:rPr>
                        <a:t>90-100</a:t>
                      </a:r>
                      <a:endParaRPr lang="ru-UA" sz="1400" dirty="0"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400" dirty="0">
                          <a:latin typeface="Bahnschrift Light Condensed" panose="020B0502040204020203" pitchFamily="34" charset="0"/>
                        </a:rPr>
                        <a:t>відмінно</a:t>
                      </a:r>
                      <a:endParaRPr lang="ru-UA" sz="1400" dirty="0"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Bahnschrift Light Condensed" panose="020B0502040204020203" pitchFamily="34" charset="0"/>
                        </a:rPr>
                        <a:t>A</a:t>
                      </a:r>
                      <a:endParaRPr lang="ru-UA" sz="1400" dirty="0"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671320"/>
                  </a:ext>
                </a:extLst>
              </a:tr>
              <a:tr h="243328">
                <a:tc>
                  <a:txBody>
                    <a:bodyPr/>
                    <a:lstStyle/>
                    <a:p>
                      <a:pPr algn="ctr"/>
                      <a:r>
                        <a:rPr lang="uk-UA" sz="1400" dirty="0">
                          <a:latin typeface="Bahnschrift Light Condensed" panose="020B0502040204020203" pitchFamily="34" charset="0"/>
                        </a:rPr>
                        <a:t>82-89</a:t>
                      </a:r>
                      <a:endParaRPr lang="ru-UA" sz="1400" dirty="0"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endParaRPr lang="uk-UA" sz="1400" dirty="0">
                        <a:latin typeface="Bahnschrift Light Condensed" panose="020B0502040204020203" pitchFamily="34" charset="0"/>
                      </a:endParaRPr>
                    </a:p>
                    <a:p>
                      <a:pPr algn="ctr"/>
                      <a:r>
                        <a:rPr lang="uk-UA" sz="1400" dirty="0">
                          <a:latin typeface="Bahnschrift Light Condensed" panose="020B0502040204020203" pitchFamily="34" charset="0"/>
                        </a:rPr>
                        <a:t>добре</a:t>
                      </a:r>
                      <a:endParaRPr lang="ru-UA" sz="1400" dirty="0"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Bahnschrift Light Condensed" panose="020B0502040204020203" pitchFamily="34" charset="0"/>
                        </a:rPr>
                        <a:t>D</a:t>
                      </a:r>
                      <a:endParaRPr lang="ru-UA" sz="1400" dirty="0"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5504657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/>
                      <a:r>
                        <a:rPr lang="uk-UA" sz="1400" dirty="0">
                          <a:latin typeface="Bahnschrift Light Condensed" panose="020B0502040204020203" pitchFamily="34" charset="0"/>
                        </a:rPr>
                        <a:t>74-81</a:t>
                      </a:r>
                      <a:endParaRPr lang="ru-UA" sz="1400" dirty="0"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UA" sz="1400" dirty="0"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Bahnschrift Light Condensed" panose="020B0502040204020203" pitchFamily="34" charset="0"/>
                        </a:rPr>
                        <a:t>C</a:t>
                      </a:r>
                      <a:endParaRPr lang="ru-UA" sz="1400" dirty="0"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867575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/>
                      <a:r>
                        <a:rPr lang="uk-UA" sz="1400" dirty="0">
                          <a:latin typeface="Bahnschrift Light Condensed" panose="020B0502040204020203" pitchFamily="34" charset="0"/>
                        </a:rPr>
                        <a:t>64-73</a:t>
                      </a:r>
                      <a:endParaRPr lang="ru-UA" sz="1400" dirty="0"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endParaRPr lang="uk-UA" sz="1400" dirty="0">
                        <a:latin typeface="Bahnschrift Light Condensed" panose="020B0502040204020203" pitchFamily="34" charset="0"/>
                      </a:endParaRPr>
                    </a:p>
                    <a:p>
                      <a:pPr algn="ctr"/>
                      <a:r>
                        <a:rPr lang="uk-UA" sz="1400" dirty="0">
                          <a:latin typeface="Bahnschrift Light Condensed" panose="020B0502040204020203" pitchFamily="34" charset="0"/>
                        </a:rPr>
                        <a:t>задовільно</a:t>
                      </a:r>
                      <a:endParaRPr lang="ru-UA" sz="1400" dirty="0"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Bahnschrift Light Condensed" panose="020B0502040204020203" pitchFamily="34" charset="0"/>
                        </a:rPr>
                        <a:t>D</a:t>
                      </a:r>
                      <a:endParaRPr lang="ru-UA" sz="1400" dirty="0"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8051910"/>
                  </a:ext>
                </a:extLst>
              </a:tr>
              <a:tr h="381998">
                <a:tc>
                  <a:txBody>
                    <a:bodyPr/>
                    <a:lstStyle/>
                    <a:p>
                      <a:pPr algn="ctr"/>
                      <a:r>
                        <a:rPr lang="uk-UA" sz="1400" dirty="0">
                          <a:latin typeface="Bahnschrift Light Condensed" panose="020B0502040204020203" pitchFamily="34" charset="0"/>
                        </a:rPr>
                        <a:t>60-63</a:t>
                      </a:r>
                      <a:endParaRPr lang="ru-UA" sz="1400" dirty="0"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r>
                        <a:rPr lang="uk-UA" sz="1400" dirty="0">
                          <a:latin typeface="Bahnschrift Light Condensed" panose="020B0502040204020203" pitchFamily="34" charset="0"/>
                        </a:rPr>
                        <a:t>задовільно</a:t>
                      </a:r>
                      <a:endParaRPr lang="ru-UA" sz="1400" dirty="0"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Bahnschrift Light Condensed" panose="020B0502040204020203" pitchFamily="34" charset="0"/>
                        </a:rPr>
                        <a:t>E</a:t>
                      </a:r>
                      <a:endParaRPr lang="ru-UA" sz="1400" dirty="0"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2975762"/>
                  </a:ext>
                </a:extLst>
              </a:tr>
              <a:tr h="254910">
                <a:tc>
                  <a:txBody>
                    <a:bodyPr/>
                    <a:lstStyle/>
                    <a:p>
                      <a:pPr algn="ctr"/>
                      <a:r>
                        <a:rPr lang="uk-UA" sz="1400" dirty="0">
                          <a:latin typeface="Bahnschrift Light Condensed" panose="020B0502040204020203" pitchFamily="34" charset="0"/>
                        </a:rPr>
                        <a:t>35-59</a:t>
                      </a:r>
                      <a:endParaRPr lang="ru-UA" sz="1400" dirty="0"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400" dirty="0">
                          <a:latin typeface="Bahnschrift Light Condensed" panose="020B0502040204020203" pitchFamily="34" charset="0"/>
                        </a:rPr>
                        <a:t>незадовільно</a:t>
                      </a:r>
                      <a:r>
                        <a:rPr lang="en-US" sz="1400" dirty="0">
                          <a:latin typeface="Bahnschrift Light Condensed" panose="020B0502040204020203" pitchFamily="34" charset="0"/>
                        </a:rPr>
                        <a:t> </a:t>
                      </a:r>
                      <a:endParaRPr lang="ru-UA" sz="1400" dirty="0"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Bahnschrift Light Condensed" panose="020B0502040204020203" pitchFamily="34" charset="0"/>
                        </a:rPr>
                        <a:t>FX</a:t>
                      </a:r>
                      <a:endParaRPr lang="ru-UA" sz="1400" dirty="0"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0350757"/>
                  </a:ext>
                </a:extLst>
              </a:tr>
              <a:tr h="659648">
                <a:tc>
                  <a:txBody>
                    <a:bodyPr/>
                    <a:lstStyle/>
                    <a:p>
                      <a:pPr algn="ctr"/>
                      <a:r>
                        <a:rPr lang="uk-UA" sz="1400" dirty="0">
                          <a:latin typeface="Bahnschrift Light Condensed" panose="020B0502040204020203" pitchFamily="34" charset="0"/>
                        </a:rPr>
                        <a:t>0-34</a:t>
                      </a:r>
                      <a:endParaRPr lang="ru-UA" sz="1400" dirty="0"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400" dirty="0">
                          <a:latin typeface="Bahnschrift Light Condensed" panose="020B0502040204020203" pitchFamily="34" charset="0"/>
                        </a:rPr>
                        <a:t>незадовільно з повторним вивченням курсу</a:t>
                      </a:r>
                      <a:endParaRPr lang="ru-UA" sz="1400" dirty="0"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Bahnschrift Light Condensed" panose="020B0502040204020203" pitchFamily="34" charset="0"/>
                        </a:rPr>
                        <a:t>F</a:t>
                      </a:r>
                      <a:endParaRPr lang="ru-UA" sz="1400" dirty="0"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5141483"/>
                  </a:ext>
                </a:extLst>
              </a:tr>
            </a:tbl>
          </a:graphicData>
        </a:graphic>
      </p:graphicFrame>
      <p:sp>
        <p:nvSpPr>
          <p:cNvPr id="17" name="Подзаголовок 2">
            <a:extLst>
              <a:ext uri="{FF2B5EF4-FFF2-40B4-BE49-F238E27FC236}">
                <a16:creationId xmlns:a16="http://schemas.microsoft.com/office/drawing/2014/main" id="{9477B8D6-EC8B-4CC7-A7C9-D1EFF9AED091}"/>
              </a:ext>
            </a:extLst>
          </p:cNvPr>
          <p:cNvSpPr txBox="1">
            <a:spLocks/>
          </p:cNvSpPr>
          <p:nvPr/>
        </p:nvSpPr>
        <p:spPr>
          <a:xfrm>
            <a:off x="8835134" y="3132923"/>
            <a:ext cx="3310766" cy="419546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uk-UA" sz="2000" b="1" dirty="0">
                <a:solidFill>
                  <a:srgbClr val="FF0000"/>
                </a:solidFill>
                <a:latin typeface="Bahnschrift Light Condensed" panose="020B0502040204020203" pitchFamily="34" charset="0"/>
              </a:rPr>
              <a:t>Дисципліна містить курсовий </a:t>
            </a:r>
            <a:r>
              <a:rPr lang="uk-UA" sz="2000" b="1" dirty="0" err="1">
                <a:solidFill>
                  <a:srgbClr val="FF0000"/>
                </a:solidFill>
                <a:latin typeface="Bahnschrift Light Condensed" panose="020B0502040204020203" pitchFamily="34" charset="0"/>
              </a:rPr>
              <a:t>проєкт</a:t>
            </a:r>
            <a:endParaRPr lang="ru-UA" sz="2000" b="1" dirty="0">
              <a:solidFill>
                <a:srgbClr val="FF0000"/>
              </a:solidFill>
              <a:latin typeface="Bahnschrift Light Condensed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66151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C5E2D3C6-1B66-403B-B852-DA5A44E9CAAC}"/>
              </a:ext>
            </a:extLst>
          </p:cNvPr>
          <p:cNvSpPr/>
          <p:nvPr/>
        </p:nvSpPr>
        <p:spPr>
          <a:xfrm>
            <a:off x="7004572" y="1677881"/>
            <a:ext cx="5065462" cy="5060270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UA"/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AFE2D45D-160F-4EE7-BF3C-4C24FFBFB1B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5645" y="97109"/>
            <a:ext cx="4127350" cy="749873"/>
          </a:xfrm>
          <a:prstGeom prst="rect">
            <a:avLst/>
          </a:prstGeom>
        </p:spPr>
      </p:pic>
      <p:sp>
        <p:nvSpPr>
          <p:cNvPr id="13" name="Прямоугольник 12">
            <a:extLst>
              <a:ext uri="{FF2B5EF4-FFF2-40B4-BE49-F238E27FC236}">
                <a16:creationId xmlns:a16="http://schemas.microsoft.com/office/drawing/2014/main" id="{0C416691-B065-4CC6-A53F-1D9184A1243D}"/>
              </a:ext>
            </a:extLst>
          </p:cNvPr>
          <p:cNvSpPr/>
          <p:nvPr/>
        </p:nvSpPr>
        <p:spPr>
          <a:xfrm>
            <a:off x="11632" y="2819942"/>
            <a:ext cx="8869048" cy="100159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UA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A5E8199B-22E4-493C-9791-2CF7F5E0096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82522" y="189310"/>
            <a:ext cx="2872533" cy="656833"/>
          </a:xfrm>
          <a:prstGeom prst="rect">
            <a:avLst/>
          </a:prstGeom>
        </p:spPr>
      </p:pic>
      <p:sp>
        <p:nvSpPr>
          <p:cNvPr id="4" name="Подзаголовок 2">
            <a:extLst>
              <a:ext uri="{FF2B5EF4-FFF2-40B4-BE49-F238E27FC236}">
                <a16:creationId xmlns:a16="http://schemas.microsoft.com/office/drawing/2014/main" id="{9205BCF9-CA34-47DE-B521-756ED6030E4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0854" y="472045"/>
            <a:ext cx="6674496" cy="6266106"/>
          </a:xfrm>
        </p:spPr>
        <p:txBody>
          <a:bodyPr>
            <a:normAutofit fontScale="77500" lnSpcReduction="20000"/>
          </a:bodyPr>
          <a:lstStyle/>
          <a:p>
            <a:pPr algn="l"/>
            <a:endParaRPr lang="uk-UA" sz="2300" dirty="0">
              <a:latin typeface="Bahnschrift Light Condensed" panose="020B0502040204020203" pitchFamily="34" charset="0"/>
            </a:endParaRPr>
          </a:p>
          <a:p>
            <a:pPr algn="l"/>
            <a:r>
              <a:rPr lang="uk-UA" sz="2300" dirty="0">
                <a:latin typeface="Bahnschrift Light Condensed" panose="020B0502040204020203" pitchFamily="34" charset="0"/>
              </a:rPr>
              <a:t>Системи енергопостачання та енергетичної безпеки мають багаторівневу та складну структуру, а процеси в них відрізняються швидкістю та складністю. Розуміння цих процесів і принципів роботи складних енергетичних систем неможливе без опанування методів та засобів аналізу та відповідного математичного (комп’ютерного) та фізичного моделювання. Знання та вміння які формує дисципліна «Моделювання процесів і систем енергетичної безпеки» дозволять майбутнім фахівцям проводити критичний аналіз науково-технічних проблем, конкретизувати проблематику та формулювати постановку науково-технічного завдання, розробляти теоретичні основи вирішення поставлених завдань та створювати математичні та фізичні моделі процесів і систем на основі яких проводити експериментальні дослідження та модельні випробування. </a:t>
            </a:r>
          </a:p>
          <a:p>
            <a:pPr algn="l"/>
            <a:endParaRPr lang="uk-UA" sz="2300" b="1" dirty="0">
              <a:latin typeface="Bahnschrift Light Condensed" panose="020B0502040204020203" pitchFamily="34" charset="0"/>
            </a:endParaRPr>
          </a:p>
          <a:p>
            <a:pPr algn="l"/>
            <a:r>
              <a:rPr lang="uk-UA" sz="2300" b="1" dirty="0">
                <a:latin typeface="Bahnschrift Light Condensed" panose="020B0502040204020203" pitchFamily="34" charset="0"/>
              </a:rPr>
              <a:t>Метою вивчення навчальної дисципліни </a:t>
            </a:r>
            <a:r>
              <a:rPr lang="uk-UA" sz="2300" dirty="0">
                <a:latin typeface="Bahnschrift Light Condensed" panose="020B0502040204020203" pitchFamily="34" charset="0"/>
              </a:rPr>
              <a:t>є опанування методами та засобами критичного аналізу науково-технічної проблематики в галузі енергетичної безпеки та математичного і фізичного моделювання систем енергопостачання та енергетичної безпеки.</a:t>
            </a:r>
          </a:p>
          <a:p>
            <a:pPr algn="l"/>
            <a:r>
              <a:rPr lang="uk-UA" sz="2300" b="1" dirty="0">
                <a:latin typeface="Bahnschrift Light Condensed" panose="020B0502040204020203" pitchFamily="34" charset="0"/>
              </a:rPr>
              <a:t>Завдання вивчення навчальної дисципліни</a:t>
            </a:r>
          </a:p>
          <a:p>
            <a:pPr marL="342900" indent="-342900" algn="l">
              <a:buFontTx/>
              <a:buChar char="-"/>
            </a:pPr>
            <a:r>
              <a:rPr lang="uk-UA" sz="2300" dirty="0">
                <a:latin typeface="Bahnschrift Light Condensed" panose="020B0502040204020203" pitchFamily="34" charset="0"/>
              </a:rPr>
              <a:t>формування вмінь з критичного аналізу науково-технічних проблем;</a:t>
            </a:r>
          </a:p>
          <a:p>
            <a:pPr marL="342900" indent="-342900" algn="l">
              <a:buFontTx/>
              <a:buChar char="-"/>
            </a:pPr>
            <a:r>
              <a:rPr lang="uk-UA" sz="2300" dirty="0">
                <a:latin typeface="Bahnschrift Light Condensed" panose="020B0502040204020203" pitchFamily="34" charset="0"/>
              </a:rPr>
              <a:t>формування вмінь з конкретизації та постановки науково-технічного завдання;</a:t>
            </a:r>
          </a:p>
          <a:p>
            <a:pPr marL="342900" indent="-342900" algn="l">
              <a:buFontTx/>
              <a:buChar char="-"/>
            </a:pPr>
            <a:r>
              <a:rPr lang="uk-UA" sz="2300" dirty="0">
                <a:latin typeface="Bahnschrift Light Condensed" panose="020B0502040204020203" pitchFamily="34" charset="0"/>
              </a:rPr>
              <a:t>формування вмінь зі складання математичних моделей систем енергетичної безпеки та енергопостачання та їх подальшої комп’ютерної реалізації;</a:t>
            </a:r>
          </a:p>
          <a:p>
            <a:pPr marL="342900" indent="-342900" algn="l">
              <a:buFontTx/>
              <a:buChar char="-"/>
            </a:pPr>
            <a:r>
              <a:rPr lang="uk-UA" sz="2300" dirty="0">
                <a:latin typeface="Bahnschrift Light Condensed" panose="020B0502040204020203" pitchFamily="34" charset="0"/>
              </a:rPr>
              <a:t>формування вмінь фізичного моделювання та проведення модельних випробувань та лабораторних досліджень на фізичних моделях;</a:t>
            </a:r>
          </a:p>
          <a:p>
            <a:pPr marL="342900" indent="-342900" algn="l">
              <a:buFontTx/>
              <a:buChar char="-"/>
            </a:pPr>
            <a:r>
              <a:rPr lang="uk-UA" sz="2300" dirty="0">
                <a:latin typeface="Bahnschrift Light Condensed" panose="020B0502040204020203" pitchFamily="34" charset="0"/>
              </a:rPr>
              <a:t>формування вмінь з коректної інтерпретацій результатів моделювання та модельних випробувань</a:t>
            </a:r>
          </a:p>
          <a:p>
            <a:pPr algn="l"/>
            <a:endParaRPr lang="uk-UA" b="1" dirty="0">
              <a:latin typeface="Bahnschrift Light Condensed" panose="020B0502040204020203" pitchFamily="34" charset="0"/>
            </a:endParaRPr>
          </a:p>
        </p:txBody>
      </p:sp>
      <p:sp>
        <p:nvSpPr>
          <p:cNvPr id="7" name="Подзаголовок 2">
            <a:extLst>
              <a:ext uri="{FF2B5EF4-FFF2-40B4-BE49-F238E27FC236}">
                <a16:creationId xmlns:a16="http://schemas.microsoft.com/office/drawing/2014/main" id="{2C4C4617-52B4-4180-A0EE-8A7B0FBBE4D7}"/>
              </a:ext>
            </a:extLst>
          </p:cNvPr>
          <p:cNvSpPr txBox="1">
            <a:spLocks/>
          </p:cNvSpPr>
          <p:nvPr/>
        </p:nvSpPr>
        <p:spPr>
          <a:xfrm>
            <a:off x="170854" y="97109"/>
            <a:ext cx="3930836" cy="419546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uk-UA" dirty="0">
                <a:latin typeface="Bahnschrift Light Condensed" panose="020B0502040204020203" pitchFamily="34" charset="0"/>
              </a:rPr>
              <a:t>Анотація курсу</a:t>
            </a:r>
            <a:endParaRPr lang="ru-UA" dirty="0">
              <a:latin typeface="Bahnschrift Light Condensed" panose="020B0502040204020203" pitchFamily="34" charset="0"/>
            </a:endParaRPr>
          </a:p>
        </p:txBody>
      </p:sp>
      <p:sp>
        <p:nvSpPr>
          <p:cNvPr id="15" name="Подзаголовок 2">
            <a:extLst>
              <a:ext uri="{FF2B5EF4-FFF2-40B4-BE49-F238E27FC236}">
                <a16:creationId xmlns:a16="http://schemas.microsoft.com/office/drawing/2014/main" id="{2E1FDED1-99DF-4D68-B529-21F8F459C2C3}"/>
              </a:ext>
            </a:extLst>
          </p:cNvPr>
          <p:cNvSpPr txBox="1">
            <a:spLocks/>
          </p:cNvSpPr>
          <p:nvPr/>
        </p:nvSpPr>
        <p:spPr>
          <a:xfrm>
            <a:off x="7004572" y="857785"/>
            <a:ext cx="5065462" cy="126164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uk-UA" dirty="0">
                <a:latin typeface="Bahnschrift Light Condensed" panose="020B0502040204020203" pitchFamily="34" charset="0"/>
              </a:rPr>
              <a:t>Результати навчання (відповідно до стандарту спеціальності та освітньої програми)</a:t>
            </a:r>
            <a:endParaRPr lang="ru-UA" dirty="0">
              <a:latin typeface="Bahnschrift Light Condensed" panose="020B0502040204020203" pitchFamily="34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84D0842D-E283-4A1B-90E0-8B41E92778A3}"/>
              </a:ext>
            </a:extLst>
          </p:cNvPr>
          <p:cNvSpPr txBox="1"/>
          <p:nvPr/>
        </p:nvSpPr>
        <p:spPr>
          <a:xfrm>
            <a:off x="7004572" y="1652574"/>
            <a:ext cx="5065462" cy="507831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dirty="0">
                <a:solidFill>
                  <a:schemeClr val="bg1"/>
                </a:solidFill>
                <a:latin typeface="Bahnschrift Light Condensed" panose="020B0502040204020203" pitchFamily="34" charset="0"/>
              </a:rPr>
              <a:t>ПР2 </a:t>
            </a:r>
            <a:r>
              <a:rPr lang="ru-RU" b="1" dirty="0" err="1">
                <a:solidFill>
                  <a:schemeClr val="bg1"/>
                </a:solidFill>
                <a:latin typeface="Bahnschrift Light Condensed" panose="020B0502040204020203" pitchFamily="34" charset="0"/>
              </a:rPr>
              <a:t>Відтворювати</a:t>
            </a:r>
            <a:r>
              <a:rPr lang="ru-RU" b="1" dirty="0">
                <a:solidFill>
                  <a:schemeClr val="bg1"/>
                </a:solidFill>
                <a:latin typeface="Bahnschrift Light Condensed" panose="020B0502040204020203" pitchFamily="34" charset="0"/>
              </a:rPr>
              <a:t> </a:t>
            </a:r>
            <a:r>
              <a:rPr lang="ru-RU" b="1" dirty="0" err="1">
                <a:solidFill>
                  <a:schemeClr val="bg1"/>
                </a:solidFill>
                <a:latin typeface="Bahnschrift Light Condensed" panose="020B0502040204020203" pitchFamily="34" charset="0"/>
              </a:rPr>
              <a:t>процеси</a:t>
            </a:r>
            <a:r>
              <a:rPr lang="ru-RU" b="1" dirty="0">
                <a:solidFill>
                  <a:schemeClr val="bg1"/>
                </a:solidFill>
                <a:latin typeface="Bahnschrift Light Condensed" panose="020B0502040204020203" pitchFamily="34" charset="0"/>
              </a:rPr>
              <a:t> </a:t>
            </a:r>
            <a:r>
              <a:rPr lang="ru-RU" dirty="0">
                <a:solidFill>
                  <a:schemeClr val="bg1"/>
                </a:solidFill>
                <a:latin typeface="Bahnschrift Light Condensed" panose="020B0502040204020203" pitchFamily="34" charset="0"/>
              </a:rPr>
              <a:t>в </a:t>
            </a:r>
            <a:r>
              <a:rPr lang="ru-RU" dirty="0" err="1">
                <a:solidFill>
                  <a:schemeClr val="bg1"/>
                </a:solidFill>
                <a:latin typeface="Bahnschrift Light Condensed" panose="020B0502040204020203" pitchFamily="34" charset="0"/>
              </a:rPr>
              <a:t>електроенергетичних</a:t>
            </a:r>
            <a:r>
              <a:rPr lang="ru-RU" dirty="0">
                <a:solidFill>
                  <a:schemeClr val="bg1"/>
                </a:solidFill>
                <a:latin typeface="Bahnschrift Light Condensed" panose="020B0502040204020203" pitchFamily="34" charset="0"/>
              </a:rPr>
              <a:t>, </a:t>
            </a:r>
            <a:r>
              <a:rPr lang="ru-RU" dirty="0" err="1">
                <a:solidFill>
                  <a:schemeClr val="bg1"/>
                </a:solidFill>
                <a:latin typeface="Bahnschrift Light Condensed" panose="020B0502040204020203" pitchFamily="34" charset="0"/>
              </a:rPr>
              <a:t>електротехнічних</a:t>
            </a:r>
            <a:r>
              <a:rPr lang="ru-RU" dirty="0">
                <a:solidFill>
                  <a:schemeClr val="bg1"/>
                </a:solidFill>
                <a:latin typeface="Bahnschrift Light Condensed" panose="020B0502040204020203" pitchFamily="34" charset="0"/>
              </a:rPr>
              <a:t> та </a:t>
            </a:r>
            <a:r>
              <a:rPr lang="ru-RU" dirty="0" err="1">
                <a:solidFill>
                  <a:schemeClr val="bg1"/>
                </a:solidFill>
                <a:latin typeface="Bahnschrift Light Condensed" panose="020B0502040204020203" pitchFamily="34" charset="0"/>
              </a:rPr>
              <a:t>електромеханічних</a:t>
            </a:r>
            <a:r>
              <a:rPr lang="ru-RU" dirty="0">
                <a:solidFill>
                  <a:schemeClr val="bg1"/>
                </a:solidFill>
                <a:latin typeface="Bahnschrift Light Condensed" panose="020B0502040204020203" pitchFamily="34" charset="0"/>
              </a:rPr>
              <a:t> системах при </a:t>
            </a:r>
            <a:r>
              <a:rPr lang="ru-RU" dirty="0" err="1">
                <a:solidFill>
                  <a:schemeClr val="bg1"/>
                </a:solidFill>
                <a:latin typeface="Bahnschrift Light Condensed" panose="020B0502040204020203" pitchFamily="34" charset="0"/>
              </a:rPr>
              <a:t>їх</a:t>
            </a:r>
            <a:r>
              <a:rPr lang="ru-RU" dirty="0">
                <a:solidFill>
                  <a:schemeClr val="bg1"/>
                </a:solidFill>
                <a:latin typeface="Bahnschrift Light Condensed" panose="020B0502040204020203" pitchFamily="34" charset="0"/>
              </a:rPr>
              <a:t> </a:t>
            </a:r>
            <a:r>
              <a:rPr lang="ru-RU" b="1" dirty="0" err="1">
                <a:solidFill>
                  <a:schemeClr val="bg1"/>
                </a:solidFill>
                <a:latin typeface="Bahnschrift Light Condensed" panose="020B0502040204020203" pitchFamily="34" charset="0"/>
              </a:rPr>
              <a:t>комп’ютерному</a:t>
            </a:r>
            <a:r>
              <a:rPr lang="ru-RU" b="1" dirty="0">
                <a:solidFill>
                  <a:schemeClr val="bg1"/>
                </a:solidFill>
                <a:latin typeface="Bahnschrift Light Condensed" panose="020B0502040204020203" pitchFamily="34" charset="0"/>
              </a:rPr>
              <a:t> </a:t>
            </a:r>
            <a:r>
              <a:rPr lang="ru-RU" b="1" dirty="0" err="1">
                <a:solidFill>
                  <a:schemeClr val="bg1"/>
                </a:solidFill>
                <a:latin typeface="Bahnschrift Light Condensed" panose="020B0502040204020203" pitchFamily="34" charset="0"/>
              </a:rPr>
              <a:t>моделюванні</a:t>
            </a:r>
            <a:r>
              <a:rPr lang="ru-RU" dirty="0">
                <a:solidFill>
                  <a:schemeClr val="bg1"/>
                </a:solidFill>
                <a:latin typeface="Bahnschrift Light Condensed" panose="020B0502040204020203" pitchFamily="34" charset="0"/>
              </a:rPr>
              <a:t>.</a:t>
            </a:r>
          </a:p>
          <a:p>
            <a:r>
              <a:rPr lang="ru-RU" dirty="0">
                <a:solidFill>
                  <a:schemeClr val="bg1"/>
                </a:solidFill>
                <a:latin typeface="Bahnschrift Light Condensed" panose="020B0502040204020203" pitchFamily="34" charset="0"/>
              </a:rPr>
              <a:t>ПР3 </a:t>
            </a:r>
            <a:r>
              <a:rPr lang="ru-RU" dirty="0" err="1">
                <a:solidFill>
                  <a:schemeClr val="bg1"/>
                </a:solidFill>
                <a:latin typeface="Bahnschrift Light Condensed" panose="020B0502040204020203" pitchFamily="34" charset="0"/>
              </a:rPr>
              <a:t>Опановувати</a:t>
            </a:r>
            <a:r>
              <a:rPr lang="ru-RU" dirty="0">
                <a:solidFill>
                  <a:schemeClr val="bg1"/>
                </a:solidFill>
                <a:latin typeface="Bahnschrift Light Condensed" panose="020B0502040204020203" pitchFamily="34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Bahnschrift Light Condensed" panose="020B0502040204020203" pitchFamily="34" charset="0"/>
              </a:rPr>
              <a:t>нові</a:t>
            </a:r>
            <a:r>
              <a:rPr lang="ru-RU" dirty="0">
                <a:solidFill>
                  <a:schemeClr val="bg1"/>
                </a:solidFill>
                <a:latin typeface="Bahnschrift Light Condensed" panose="020B0502040204020203" pitchFamily="34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Bahnschrift Light Condensed" panose="020B0502040204020203" pitchFamily="34" charset="0"/>
              </a:rPr>
              <a:t>версії</a:t>
            </a:r>
            <a:r>
              <a:rPr lang="ru-RU" dirty="0">
                <a:solidFill>
                  <a:schemeClr val="bg1"/>
                </a:solidFill>
                <a:latin typeface="Bahnschrift Light Condensed" panose="020B0502040204020203" pitchFamily="34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Bahnschrift Light Condensed" panose="020B0502040204020203" pitchFamily="34" charset="0"/>
              </a:rPr>
              <a:t>або</a:t>
            </a:r>
            <a:r>
              <a:rPr lang="ru-RU" dirty="0">
                <a:solidFill>
                  <a:schemeClr val="bg1"/>
                </a:solidFill>
                <a:latin typeface="Bahnschrift Light Condensed" panose="020B0502040204020203" pitchFamily="34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Bahnschrift Light Condensed" panose="020B0502040204020203" pitchFamily="34" charset="0"/>
              </a:rPr>
              <a:t>нове</a:t>
            </a:r>
            <a:r>
              <a:rPr lang="ru-RU" dirty="0">
                <a:solidFill>
                  <a:schemeClr val="bg1"/>
                </a:solidFill>
                <a:latin typeface="Bahnschrift Light Condensed" panose="020B0502040204020203" pitchFamily="34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Bahnschrift Light Condensed" panose="020B0502040204020203" pitchFamily="34" charset="0"/>
              </a:rPr>
              <a:t>програмне</a:t>
            </a:r>
            <a:r>
              <a:rPr lang="ru-RU" dirty="0">
                <a:solidFill>
                  <a:schemeClr val="bg1"/>
                </a:solidFill>
                <a:latin typeface="Bahnschrift Light Condensed" panose="020B0502040204020203" pitchFamily="34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Bahnschrift Light Condensed" panose="020B0502040204020203" pitchFamily="34" charset="0"/>
              </a:rPr>
              <a:t>забезпечення</a:t>
            </a:r>
            <a:r>
              <a:rPr lang="ru-RU" dirty="0">
                <a:solidFill>
                  <a:schemeClr val="bg1"/>
                </a:solidFill>
                <a:latin typeface="Bahnschrift Light Condensed" panose="020B0502040204020203" pitchFamily="34" charset="0"/>
              </a:rPr>
              <a:t>, </a:t>
            </a:r>
            <a:r>
              <a:rPr lang="ru-RU" dirty="0" err="1">
                <a:solidFill>
                  <a:schemeClr val="bg1"/>
                </a:solidFill>
                <a:latin typeface="Bahnschrift Light Condensed" panose="020B0502040204020203" pitchFamily="34" charset="0"/>
              </a:rPr>
              <a:t>призначене</a:t>
            </a:r>
            <a:r>
              <a:rPr lang="ru-RU" dirty="0">
                <a:solidFill>
                  <a:schemeClr val="bg1"/>
                </a:solidFill>
                <a:latin typeface="Bahnschrift Light Condensed" panose="020B0502040204020203" pitchFamily="34" charset="0"/>
              </a:rPr>
              <a:t> для </a:t>
            </a:r>
            <a:r>
              <a:rPr lang="ru-RU" b="1" dirty="0" err="1">
                <a:solidFill>
                  <a:schemeClr val="bg1"/>
                </a:solidFill>
                <a:latin typeface="Bahnschrift Light Condensed" panose="020B0502040204020203" pitchFamily="34" charset="0"/>
              </a:rPr>
              <a:t>комп’ютерного</a:t>
            </a:r>
            <a:r>
              <a:rPr lang="ru-RU" b="1" dirty="0">
                <a:solidFill>
                  <a:schemeClr val="bg1"/>
                </a:solidFill>
                <a:latin typeface="Bahnschrift Light Condensed" panose="020B0502040204020203" pitchFamily="34" charset="0"/>
              </a:rPr>
              <a:t> </a:t>
            </a:r>
            <a:r>
              <a:rPr lang="ru-RU" b="1" dirty="0" err="1">
                <a:solidFill>
                  <a:schemeClr val="bg1"/>
                </a:solidFill>
                <a:latin typeface="Bahnschrift Light Condensed" panose="020B0502040204020203" pitchFamily="34" charset="0"/>
              </a:rPr>
              <a:t>моделювання</a:t>
            </a:r>
            <a:r>
              <a:rPr lang="ru-RU" b="1" dirty="0">
                <a:solidFill>
                  <a:schemeClr val="bg1"/>
                </a:solidFill>
                <a:latin typeface="Bahnschrift Light Condensed" panose="020B0502040204020203" pitchFamily="34" charset="0"/>
              </a:rPr>
              <a:t> </a:t>
            </a:r>
            <a:r>
              <a:rPr lang="ru-RU" b="1" dirty="0" err="1">
                <a:solidFill>
                  <a:schemeClr val="bg1"/>
                </a:solidFill>
                <a:latin typeface="Bahnschrift Light Condensed" panose="020B0502040204020203" pitchFamily="34" charset="0"/>
              </a:rPr>
              <a:t>об’єктів</a:t>
            </a:r>
            <a:r>
              <a:rPr lang="ru-RU" b="1" dirty="0">
                <a:solidFill>
                  <a:schemeClr val="bg1"/>
                </a:solidFill>
                <a:latin typeface="Bahnschrift Light Condensed" panose="020B0502040204020203" pitchFamily="34" charset="0"/>
              </a:rPr>
              <a:t> та </a:t>
            </a:r>
            <a:r>
              <a:rPr lang="ru-RU" b="1" dirty="0" err="1">
                <a:solidFill>
                  <a:schemeClr val="bg1"/>
                </a:solidFill>
                <a:latin typeface="Bahnschrift Light Condensed" panose="020B0502040204020203" pitchFamily="34" charset="0"/>
              </a:rPr>
              <a:t>процесів</a:t>
            </a:r>
            <a:r>
              <a:rPr lang="ru-RU" b="1" dirty="0">
                <a:solidFill>
                  <a:schemeClr val="bg1"/>
                </a:solidFill>
                <a:latin typeface="Bahnschrift Light Condensed" panose="020B0502040204020203" pitchFamily="34" charset="0"/>
              </a:rPr>
              <a:t> </a:t>
            </a:r>
            <a:r>
              <a:rPr lang="ru-RU" dirty="0">
                <a:solidFill>
                  <a:schemeClr val="bg1"/>
                </a:solidFill>
                <a:latin typeface="Bahnschrift Light Condensed" panose="020B0502040204020203" pitchFamily="34" charset="0"/>
              </a:rPr>
              <a:t>у </a:t>
            </a:r>
            <a:r>
              <a:rPr lang="ru-RU" dirty="0" err="1">
                <a:solidFill>
                  <a:schemeClr val="bg1"/>
                </a:solidFill>
                <a:latin typeface="Bahnschrift Light Condensed" panose="020B0502040204020203" pitchFamily="34" charset="0"/>
              </a:rPr>
              <a:t>електроенергетичних</a:t>
            </a:r>
            <a:r>
              <a:rPr lang="ru-RU" dirty="0">
                <a:solidFill>
                  <a:schemeClr val="bg1"/>
                </a:solidFill>
                <a:latin typeface="Bahnschrift Light Condensed" panose="020B0502040204020203" pitchFamily="34" charset="0"/>
              </a:rPr>
              <a:t>, </a:t>
            </a:r>
            <a:r>
              <a:rPr lang="ru-RU" dirty="0" err="1">
                <a:solidFill>
                  <a:schemeClr val="bg1"/>
                </a:solidFill>
                <a:latin typeface="Bahnschrift Light Condensed" panose="020B0502040204020203" pitchFamily="34" charset="0"/>
              </a:rPr>
              <a:t>електротехнічних</a:t>
            </a:r>
            <a:r>
              <a:rPr lang="ru-RU" dirty="0">
                <a:solidFill>
                  <a:schemeClr val="bg1"/>
                </a:solidFill>
                <a:latin typeface="Bahnschrift Light Condensed" panose="020B0502040204020203" pitchFamily="34" charset="0"/>
              </a:rPr>
              <a:t> та </a:t>
            </a:r>
            <a:r>
              <a:rPr lang="ru-RU" dirty="0" err="1">
                <a:solidFill>
                  <a:schemeClr val="bg1"/>
                </a:solidFill>
                <a:latin typeface="Bahnschrift Light Condensed" panose="020B0502040204020203" pitchFamily="34" charset="0"/>
              </a:rPr>
              <a:t>електромеханічних</a:t>
            </a:r>
            <a:r>
              <a:rPr lang="ru-RU" dirty="0">
                <a:solidFill>
                  <a:schemeClr val="bg1"/>
                </a:solidFill>
                <a:latin typeface="Bahnschrift Light Condensed" panose="020B0502040204020203" pitchFamily="34" charset="0"/>
              </a:rPr>
              <a:t> системах.</a:t>
            </a:r>
          </a:p>
          <a:p>
            <a:r>
              <a:rPr lang="ru-RU" dirty="0">
                <a:solidFill>
                  <a:schemeClr val="bg1"/>
                </a:solidFill>
                <a:latin typeface="Bahnschrift Light Condensed" panose="020B0502040204020203" pitchFamily="34" charset="0"/>
              </a:rPr>
              <a:t>ПР4 </a:t>
            </a:r>
            <a:r>
              <a:rPr lang="ru-RU" dirty="0" err="1">
                <a:solidFill>
                  <a:schemeClr val="bg1"/>
                </a:solidFill>
                <a:latin typeface="Bahnschrift Light Condensed" panose="020B0502040204020203" pitchFamily="34" charset="0"/>
              </a:rPr>
              <a:t>Окреслювати</a:t>
            </a:r>
            <a:r>
              <a:rPr lang="ru-RU" dirty="0">
                <a:solidFill>
                  <a:schemeClr val="bg1"/>
                </a:solidFill>
                <a:latin typeface="Bahnschrift Light Condensed" panose="020B0502040204020203" pitchFamily="34" charset="0"/>
              </a:rPr>
              <a:t> план </a:t>
            </a:r>
            <a:r>
              <a:rPr lang="ru-RU" dirty="0" err="1">
                <a:solidFill>
                  <a:schemeClr val="bg1"/>
                </a:solidFill>
                <a:latin typeface="Bahnschrift Light Condensed" panose="020B0502040204020203" pitchFamily="34" charset="0"/>
              </a:rPr>
              <a:t>заходів</a:t>
            </a:r>
            <a:r>
              <a:rPr lang="ru-RU" dirty="0">
                <a:solidFill>
                  <a:schemeClr val="bg1"/>
                </a:solidFill>
                <a:latin typeface="Bahnschrift Light Condensed" panose="020B0502040204020203" pitchFamily="34" charset="0"/>
              </a:rPr>
              <a:t> з </a:t>
            </a:r>
            <a:r>
              <a:rPr lang="ru-RU" dirty="0" err="1">
                <a:solidFill>
                  <a:schemeClr val="bg1"/>
                </a:solidFill>
                <a:latin typeface="Bahnschrift Light Condensed" panose="020B0502040204020203" pitchFamily="34" charset="0"/>
              </a:rPr>
              <a:t>підвищення</a:t>
            </a:r>
            <a:r>
              <a:rPr lang="ru-RU" dirty="0">
                <a:solidFill>
                  <a:schemeClr val="bg1"/>
                </a:solidFill>
                <a:latin typeface="Bahnschrift Light Condensed" panose="020B0502040204020203" pitchFamily="34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Bahnschrift Light Condensed" panose="020B0502040204020203" pitchFamily="34" charset="0"/>
              </a:rPr>
              <a:t>надійності</a:t>
            </a:r>
            <a:r>
              <a:rPr lang="ru-RU" dirty="0">
                <a:solidFill>
                  <a:schemeClr val="bg1"/>
                </a:solidFill>
                <a:latin typeface="Bahnschrift Light Condensed" panose="020B0502040204020203" pitchFamily="34" charset="0"/>
              </a:rPr>
              <a:t>, </a:t>
            </a:r>
            <a:r>
              <a:rPr lang="ru-RU" dirty="0" err="1">
                <a:solidFill>
                  <a:schemeClr val="bg1"/>
                </a:solidFill>
                <a:latin typeface="Bahnschrift Light Condensed" panose="020B0502040204020203" pitchFamily="34" charset="0"/>
              </a:rPr>
              <a:t>безпеки</a:t>
            </a:r>
            <a:r>
              <a:rPr lang="ru-RU" dirty="0">
                <a:solidFill>
                  <a:schemeClr val="bg1"/>
                </a:solidFill>
                <a:latin typeface="Bahnschrift Light Condensed" panose="020B0502040204020203" pitchFamily="34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Bahnschrift Light Condensed" panose="020B0502040204020203" pitchFamily="34" charset="0"/>
              </a:rPr>
              <a:t>експлуатації</a:t>
            </a:r>
            <a:r>
              <a:rPr lang="ru-RU" dirty="0">
                <a:solidFill>
                  <a:schemeClr val="bg1"/>
                </a:solidFill>
                <a:latin typeface="Bahnschrift Light Condensed" panose="020B0502040204020203" pitchFamily="34" charset="0"/>
              </a:rPr>
              <a:t> та </a:t>
            </a:r>
            <a:r>
              <a:rPr lang="ru-RU" dirty="0" err="1">
                <a:solidFill>
                  <a:schemeClr val="bg1"/>
                </a:solidFill>
                <a:latin typeface="Bahnschrift Light Condensed" panose="020B0502040204020203" pitchFamily="34" charset="0"/>
              </a:rPr>
              <a:t>продовження</a:t>
            </a:r>
            <a:r>
              <a:rPr lang="ru-RU" dirty="0">
                <a:solidFill>
                  <a:schemeClr val="bg1"/>
                </a:solidFill>
                <a:latin typeface="Bahnschrift Light Condensed" panose="020B0502040204020203" pitchFamily="34" charset="0"/>
              </a:rPr>
              <a:t> ресурсу </a:t>
            </a:r>
            <a:r>
              <a:rPr lang="ru-RU" dirty="0" err="1">
                <a:solidFill>
                  <a:schemeClr val="bg1"/>
                </a:solidFill>
                <a:latin typeface="Bahnschrift Light Condensed" panose="020B0502040204020203" pitchFamily="34" charset="0"/>
              </a:rPr>
              <a:t>електроенергетичного</a:t>
            </a:r>
            <a:r>
              <a:rPr lang="ru-RU" dirty="0">
                <a:solidFill>
                  <a:schemeClr val="bg1"/>
                </a:solidFill>
                <a:latin typeface="Bahnschrift Light Condensed" panose="020B0502040204020203" pitchFamily="34" charset="0"/>
              </a:rPr>
              <a:t>, </a:t>
            </a:r>
            <a:r>
              <a:rPr lang="ru-RU" dirty="0" err="1">
                <a:solidFill>
                  <a:schemeClr val="bg1"/>
                </a:solidFill>
                <a:latin typeface="Bahnschrift Light Condensed" panose="020B0502040204020203" pitchFamily="34" charset="0"/>
              </a:rPr>
              <a:t>електротехнічного</a:t>
            </a:r>
            <a:r>
              <a:rPr lang="ru-RU" dirty="0">
                <a:solidFill>
                  <a:schemeClr val="bg1"/>
                </a:solidFill>
                <a:latin typeface="Bahnschrift Light Condensed" panose="020B0502040204020203" pitchFamily="34" charset="0"/>
              </a:rPr>
              <a:t> та </a:t>
            </a:r>
            <a:r>
              <a:rPr lang="ru-RU" dirty="0" err="1">
                <a:solidFill>
                  <a:schemeClr val="bg1"/>
                </a:solidFill>
                <a:latin typeface="Bahnschrift Light Condensed" panose="020B0502040204020203" pitchFamily="34" charset="0"/>
              </a:rPr>
              <a:t>електромеханічного</a:t>
            </a:r>
            <a:r>
              <a:rPr lang="ru-RU" dirty="0">
                <a:solidFill>
                  <a:schemeClr val="bg1"/>
                </a:solidFill>
                <a:latin typeface="Bahnschrift Light Condensed" panose="020B0502040204020203" pitchFamily="34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Bahnschrift Light Condensed" panose="020B0502040204020203" pitchFamily="34" charset="0"/>
              </a:rPr>
              <a:t>обладнання</a:t>
            </a:r>
            <a:r>
              <a:rPr lang="ru-RU" dirty="0">
                <a:solidFill>
                  <a:schemeClr val="bg1"/>
                </a:solidFill>
                <a:latin typeface="Bahnschrift Light Condensed" panose="020B0502040204020203" pitchFamily="34" charset="0"/>
              </a:rPr>
              <a:t> і </a:t>
            </a:r>
            <a:r>
              <a:rPr lang="ru-RU" dirty="0" err="1">
                <a:solidFill>
                  <a:schemeClr val="bg1"/>
                </a:solidFill>
                <a:latin typeface="Bahnschrift Light Condensed" panose="020B0502040204020203" pitchFamily="34" charset="0"/>
              </a:rPr>
              <a:t>відповідних</a:t>
            </a:r>
            <a:r>
              <a:rPr lang="ru-RU" dirty="0">
                <a:solidFill>
                  <a:schemeClr val="bg1"/>
                </a:solidFill>
                <a:latin typeface="Bahnschrift Light Condensed" panose="020B0502040204020203" pitchFamily="34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Bahnschrift Light Condensed" panose="020B0502040204020203" pitchFamily="34" charset="0"/>
              </a:rPr>
              <a:t>комплексів</a:t>
            </a:r>
            <a:r>
              <a:rPr lang="ru-RU" dirty="0">
                <a:solidFill>
                  <a:schemeClr val="bg1"/>
                </a:solidFill>
                <a:latin typeface="Bahnschrift Light Condensed" panose="020B0502040204020203" pitchFamily="34" charset="0"/>
              </a:rPr>
              <a:t> і систем.</a:t>
            </a:r>
          </a:p>
          <a:p>
            <a:r>
              <a:rPr lang="ru-RU" dirty="0">
                <a:solidFill>
                  <a:schemeClr val="bg1"/>
                </a:solidFill>
                <a:latin typeface="Bahnschrift Light Condensed" panose="020B0502040204020203" pitchFamily="34" charset="0"/>
              </a:rPr>
              <a:t>ПР7 </a:t>
            </a:r>
            <a:r>
              <a:rPr lang="ru-RU" dirty="0" err="1">
                <a:solidFill>
                  <a:schemeClr val="bg1"/>
                </a:solidFill>
                <a:latin typeface="Bahnschrift Light Condensed" panose="020B0502040204020203" pitchFamily="34" charset="0"/>
              </a:rPr>
              <a:t>Володіти</a:t>
            </a:r>
            <a:r>
              <a:rPr lang="ru-RU" dirty="0">
                <a:solidFill>
                  <a:schemeClr val="bg1"/>
                </a:solidFill>
                <a:latin typeface="Bahnschrift Light Condensed" panose="020B0502040204020203" pitchFamily="34" charset="0"/>
              </a:rPr>
              <a:t> </a:t>
            </a:r>
            <a:r>
              <a:rPr lang="ru-RU" b="1" dirty="0">
                <a:solidFill>
                  <a:schemeClr val="bg1"/>
                </a:solidFill>
                <a:latin typeface="Bahnschrift Light Condensed" panose="020B0502040204020203" pitchFamily="34" charset="0"/>
              </a:rPr>
              <a:t>методами </a:t>
            </a:r>
            <a:r>
              <a:rPr lang="ru-RU" b="1" dirty="0" err="1">
                <a:solidFill>
                  <a:schemeClr val="bg1"/>
                </a:solidFill>
                <a:latin typeface="Bahnschrift Light Condensed" panose="020B0502040204020203" pitchFamily="34" charset="0"/>
              </a:rPr>
              <a:t>математичного</a:t>
            </a:r>
            <a:r>
              <a:rPr lang="ru-RU" b="1" dirty="0">
                <a:solidFill>
                  <a:schemeClr val="bg1"/>
                </a:solidFill>
                <a:latin typeface="Bahnschrift Light Condensed" panose="020B0502040204020203" pitchFamily="34" charset="0"/>
              </a:rPr>
              <a:t> та </a:t>
            </a:r>
            <a:r>
              <a:rPr lang="ru-RU" b="1" dirty="0" err="1">
                <a:solidFill>
                  <a:schemeClr val="bg1"/>
                </a:solidFill>
                <a:latin typeface="Bahnschrift Light Condensed" panose="020B0502040204020203" pitchFamily="34" charset="0"/>
              </a:rPr>
              <a:t>фізичного</a:t>
            </a:r>
            <a:r>
              <a:rPr lang="ru-RU" b="1" dirty="0">
                <a:solidFill>
                  <a:schemeClr val="bg1"/>
                </a:solidFill>
                <a:latin typeface="Bahnschrift Light Condensed" panose="020B0502040204020203" pitchFamily="34" charset="0"/>
              </a:rPr>
              <a:t> </a:t>
            </a:r>
            <a:r>
              <a:rPr lang="ru-RU" b="1" dirty="0" err="1">
                <a:solidFill>
                  <a:schemeClr val="bg1"/>
                </a:solidFill>
                <a:latin typeface="Bahnschrift Light Condensed" panose="020B0502040204020203" pitchFamily="34" charset="0"/>
              </a:rPr>
              <a:t>моделювання</a:t>
            </a:r>
            <a:r>
              <a:rPr lang="ru-RU" b="1" dirty="0">
                <a:solidFill>
                  <a:schemeClr val="bg1"/>
                </a:solidFill>
                <a:latin typeface="Bahnschrift Light Condensed" panose="020B0502040204020203" pitchFamily="34" charset="0"/>
              </a:rPr>
              <a:t> </a:t>
            </a:r>
            <a:r>
              <a:rPr lang="ru-RU" b="1" dirty="0" err="1">
                <a:solidFill>
                  <a:schemeClr val="bg1"/>
                </a:solidFill>
                <a:latin typeface="Bahnschrift Light Condensed" panose="020B0502040204020203" pitchFamily="34" charset="0"/>
              </a:rPr>
              <a:t>об’єктів</a:t>
            </a:r>
            <a:r>
              <a:rPr lang="ru-RU" b="1" dirty="0">
                <a:solidFill>
                  <a:schemeClr val="bg1"/>
                </a:solidFill>
                <a:latin typeface="Bahnschrift Light Condensed" panose="020B0502040204020203" pitchFamily="34" charset="0"/>
              </a:rPr>
              <a:t> та </a:t>
            </a:r>
            <a:r>
              <a:rPr lang="ru-RU" b="1" dirty="0" err="1">
                <a:solidFill>
                  <a:schemeClr val="bg1"/>
                </a:solidFill>
                <a:latin typeface="Bahnschrift Light Condensed" panose="020B0502040204020203" pitchFamily="34" charset="0"/>
              </a:rPr>
              <a:t>процесів</a:t>
            </a:r>
            <a:r>
              <a:rPr lang="ru-RU" b="1" dirty="0">
                <a:solidFill>
                  <a:schemeClr val="bg1"/>
                </a:solidFill>
                <a:latin typeface="Bahnschrift Light Condensed" panose="020B0502040204020203" pitchFamily="34" charset="0"/>
              </a:rPr>
              <a:t> </a:t>
            </a:r>
            <a:r>
              <a:rPr lang="ru-RU" dirty="0">
                <a:solidFill>
                  <a:schemeClr val="bg1"/>
                </a:solidFill>
                <a:latin typeface="Bahnschrift Light Condensed" panose="020B0502040204020203" pitchFamily="34" charset="0"/>
              </a:rPr>
              <a:t>у </a:t>
            </a:r>
            <a:r>
              <a:rPr lang="ru-RU" dirty="0" err="1">
                <a:solidFill>
                  <a:schemeClr val="bg1"/>
                </a:solidFill>
                <a:latin typeface="Bahnschrift Light Condensed" panose="020B0502040204020203" pitchFamily="34" charset="0"/>
              </a:rPr>
              <a:t>електроенергетичних</a:t>
            </a:r>
            <a:r>
              <a:rPr lang="ru-RU" dirty="0">
                <a:solidFill>
                  <a:schemeClr val="bg1"/>
                </a:solidFill>
                <a:latin typeface="Bahnschrift Light Condensed" panose="020B0502040204020203" pitchFamily="34" charset="0"/>
              </a:rPr>
              <a:t>, </a:t>
            </a:r>
            <a:r>
              <a:rPr lang="ru-RU" dirty="0" err="1">
                <a:solidFill>
                  <a:schemeClr val="bg1"/>
                </a:solidFill>
                <a:latin typeface="Bahnschrift Light Condensed" panose="020B0502040204020203" pitchFamily="34" charset="0"/>
              </a:rPr>
              <a:t>електротехнічних</a:t>
            </a:r>
            <a:r>
              <a:rPr lang="ru-RU" dirty="0">
                <a:solidFill>
                  <a:schemeClr val="bg1"/>
                </a:solidFill>
                <a:latin typeface="Bahnschrift Light Condensed" panose="020B0502040204020203" pitchFamily="34" charset="0"/>
              </a:rPr>
              <a:t> та </a:t>
            </a:r>
            <a:r>
              <a:rPr lang="ru-RU" dirty="0" err="1">
                <a:solidFill>
                  <a:schemeClr val="bg1"/>
                </a:solidFill>
                <a:latin typeface="Bahnschrift Light Condensed" panose="020B0502040204020203" pitchFamily="34" charset="0"/>
              </a:rPr>
              <a:t>електромеханічних</a:t>
            </a:r>
            <a:r>
              <a:rPr lang="ru-RU" dirty="0">
                <a:solidFill>
                  <a:schemeClr val="bg1"/>
                </a:solidFill>
                <a:latin typeface="Bahnschrift Light Condensed" panose="020B0502040204020203" pitchFamily="34" charset="0"/>
              </a:rPr>
              <a:t> системах.</a:t>
            </a:r>
          </a:p>
          <a:p>
            <a:r>
              <a:rPr lang="ru-RU" dirty="0">
                <a:solidFill>
                  <a:schemeClr val="bg1"/>
                </a:solidFill>
                <a:latin typeface="Bahnschrift Light Condensed" panose="020B0502040204020203" pitchFamily="34" charset="0"/>
              </a:rPr>
              <a:t>ПР11 </a:t>
            </a:r>
            <a:r>
              <a:rPr lang="ru-RU" b="1" dirty="0" err="1">
                <a:solidFill>
                  <a:schemeClr val="bg1"/>
                </a:solidFill>
                <a:latin typeface="Bahnschrift Light Condensed" panose="020B0502040204020203" pitchFamily="34" charset="0"/>
              </a:rPr>
              <a:t>Обґрунтовувати</a:t>
            </a:r>
            <a:r>
              <a:rPr lang="ru-RU" b="1" dirty="0">
                <a:solidFill>
                  <a:schemeClr val="bg1"/>
                </a:solidFill>
                <a:latin typeface="Bahnschrift Light Condensed" panose="020B0502040204020203" pitchFamily="34" charset="0"/>
              </a:rPr>
              <a:t> </a:t>
            </a:r>
            <a:r>
              <a:rPr lang="ru-RU" b="1" dirty="0" err="1">
                <a:solidFill>
                  <a:schemeClr val="bg1"/>
                </a:solidFill>
                <a:latin typeface="Bahnschrift Light Condensed" panose="020B0502040204020203" pitchFamily="34" charset="0"/>
              </a:rPr>
              <a:t>вибір</a:t>
            </a:r>
            <a:r>
              <a:rPr lang="ru-RU" b="1" dirty="0">
                <a:solidFill>
                  <a:schemeClr val="bg1"/>
                </a:solidFill>
                <a:latin typeface="Bahnschrift Light Condensed" panose="020B0502040204020203" pitchFamily="34" charset="0"/>
              </a:rPr>
              <a:t> </a:t>
            </a:r>
            <a:r>
              <a:rPr lang="ru-RU" b="1" dirty="0" err="1">
                <a:solidFill>
                  <a:schemeClr val="bg1"/>
                </a:solidFill>
                <a:latin typeface="Bahnschrift Light Condensed" panose="020B0502040204020203" pitchFamily="34" charset="0"/>
              </a:rPr>
              <a:t>напряму</a:t>
            </a:r>
            <a:r>
              <a:rPr lang="ru-RU" b="1" dirty="0">
                <a:solidFill>
                  <a:schemeClr val="bg1"/>
                </a:solidFill>
                <a:latin typeface="Bahnschrift Light Condensed" panose="020B0502040204020203" pitchFamily="34" charset="0"/>
              </a:rPr>
              <a:t> та методики </a:t>
            </a:r>
            <a:r>
              <a:rPr lang="ru-RU" b="1" dirty="0" err="1">
                <a:solidFill>
                  <a:schemeClr val="bg1"/>
                </a:solidFill>
                <a:latin typeface="Bahnschrift Light Condensed" panose="020B0502040204020203" pitchFamily="34" charset="0"/>
              </a:rPr>
              <a:t>наукового</a:t>
            </a:r>
            <a:r>
              <a:rPr lang="ru-RU" b="1" dirty="0">
                <a:solidFill>
                  <a:schemeClr val="bg1"/>
                </a:solidFill>
                <a:latin typeface="Bahnschrift Light Condensed" panose="020B0502040204020203" pitchFamily="34" charset="0"/>
              </a:rPr>
              <a:t> </a:t>
            </a:r>
            <a:r>
              <a:rPr lang="ru-RU" b="1" dirty="0" err="1">
                <a:solidFill>
                  <a:schemeClr val="bg1"/>
                </a:solidFill>
                <a:latin typeface="Bahnschrift Light Condensed" panose="020B0502040204020203" pitchFamily="34" charset="0"/>
              </a:rPr>
              <a:t>дослідження</a:t>
            </a:r>
            <a:r>
              <a:rPr lang="ru-RU" b="1" dirty="0">
                <a:solidFill>
                  <a:schemeClr val="bg1"/>
                </a:solidFill>
                <a:latin typeface="Bahnschrift Light Condensed" panose="020B0502040204020203" pitchFamily="34" charset="0"/>
              </a:rPr>
              <a:t> </a:t>
            </a:r>
            <a:r>
              <a:rPr lang="ru-RU" dirty="0">
                <a:solidFill>
                  <a:schemeClr val="bg1"/>
                </a:solidFill>
                <a:latin typeface="Bahnschrift Light Condensed" panose="020B0502040204020203" pitchFamily="34" charset="0"/>
              </a:rPr>
              <a:t>з </a:t>
            </a:r>
            <a:r>
              <a:rPr lang="ru-RU" dirty="0" err="1">
                <a:solidFill>
                  <a:schemeClr val="bg1"/>
                </a:solidFill>
                <a:latin typeface="Bahnschrift Light Condensed" panose="020B0502040204020203" pitchFamily="34" charset="0"/>
              </a:rPr>
              <a:t>урахуванням</a:t>
            </a:r>
            <a:r>
              <a:rPr lang="ru-RU" dirty="0">
                <a:solidFill>
                  <a:schemeClr val="bg1"/>
                </a:solidFill>
                <a:latin typeface="Bahnschrift Light Condensed" panose="020B0502040204020203" pitchFamily="34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Bahnschrift Light Condensed" panose="020B0502040204020203" pitchFamily="34" charset="0"/>
              </a:rPr>
              <a:t>сучасних</a:t>
            </a:r>
            <a:r>
              <a:rPr lang="ru-RU" dirty="0">
                <a:solidFill>
                  <a:schemeClr val="bg1"/>
                </a:solidFill>
                <a:latin typeface="Bahnschrift Light Condensed" panose="020B0502040204020203" pitchFamily="34" charset="0"/>
              </a:rPr>
              <a:t> проблем в </a:t>
            </a:r>
            <a:r>
              <a:rPr lang="ru-RU" dirty="0" err="1">
                <a:solidFill>
                  <a:schemeClr val="bg1"/>
                </a:solidFill>
                <a:latin typeface="Bahnschrift Light Condensed" panose="020B0502040204020203" pitchFamily="34" charset="0"/>
              </a:rPr>
              <a:t>області</a:t>
            </a:r>
            <a:r>
              <a:rPr lang="ru-RU" dirty="0">
                <a:solidFill>
                  <a:schemeClr val="bg1"/>
                </a:solidFill>
                <a:latin typeface="Bahnschrift Light Condensed" panose="020B0502040204020203" pitchFamily="34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Bahnschrift Light Condensed" panose="020B0502040204020203" pitchFamily="34" charset="0"/>
              </a:rPr>
              <a:t>електроенергетики</a:t>
            </a:r>
            <a:r>
              <a:rPr lang="ru-RU" dirty="0">
                <a:solidFill>
                  <a:schemeClr val="bg1"/>
                </a:solidFill>
                <a:latin typeface="Bahnschrift Light Condensed" panose="020B0502040204020203" pitchFamily="34" charset="0"/>
              </a:rPr>
              <a:t>, </a:t>
            </a:r>
            <a:r>
              <a:rPr lang="ru-RU" dirty="0" err="1">
                <a:solidFill>
                  <a:schemeClr val="bg1"/>
                </a:solidFill>
                <a:latin typeface="Bahnschrift Light Condensed" panose="020B0502040204020203" pitchFamily="34" charset="0"/>
              </a:rPr>
              <a:t>електротехніки</a:t>
            </a:r>
            <a:r>
              <a:rPr lang="ru-RU" dirty="0">
                <a:solidFill>
                  <a:schemeClr val="bg1"/>
                </a:solidFill>
                <a:latin typeface="Bahnschrift Light Condensed" panose="020B0502040204020203" pitchFamily="34" charset="0"/>
              </a:rPr>
              <a:t> та </a:t>
            </a:r>
            <a:r>
              <a:rPr lang="ru-RU" dirty="0" err="1">
                <a:solidFill>
                  <a:schemeClr val="bg1"/>
                </a:solidFill>
                <a:latin typeface="Bahnschrift Light Condensed" panose="020B0502040204020203" pitchFamily="34" charset="0"/>
              </a:rPr>
              <a:t>електромеханіки</a:t>
            </a:r>
            <a:r>
              <a:rPr lang="ru-RU" dirty="0">
                <a:latin typeface="Bahnschrift Light Condensed" panose="020B0502040204020203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7828418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FAF982A7-B0AF-4176-831A-1B4612BAEB1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5645" y="97109"/>
            <a:ext cx="4127350" cy="749873"/>
          </a:xfrm>
          <a:prstGeom prst="rect">
            <a:avLst/>
          </a:prstGeom>
        </p:spPr>
      </p:pic>
      <p:sp>
        <p:nvSpPr>
          <p:cNvPr id="13" name="Прямоугольник 12">
            <a:extLst>
              <a:ext uri="{FF2B5EF4-FFF2-40B4-BE49-F238E27FC236}">
                <a16:creationId xmlns:a16="http://schemas.microsoft.com/office/drawing/2014/main" id="{0C416691-B065-4CC6-A53F-1D9184A1243D}"/>
              </a:ext>
            </a:extLst>
          </p:cNvPr>
          <p:cNvSpPr/>
          <p:nvPr/>
        </p:nvSpPr>
        <p:spPr>
          <a:xfrm>
            <a:off x="11632" y="2819942"/>
            <a:ext cx="8869048" cy="100159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UA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A5E8199B-22E4-493C-9791-2CF7F5E0096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82522" y="189310"/>
            <a:ext cx="2872533" cy="656833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9DEF90C7-410B-4714-8AC5-2AABF89AB577}"/>
              </a:ext>
            </a:extLst>
          </p:cNvPr>
          <p:cNvSpPr txBox="1"/>
          <p:nvPr/>
        </p:nvSpPr>
        <p:spPr>
          <a:xfrm>
            <a:off x="312938" y="189310"/>
            <a:ext cx="7765742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400" dirty="0">
                <a:latin typeface="Bahnschrift Light Condensed" panose="020B0502040204020203" pitchFamily="34" charset="0"/>
              </a:rPr>
              <a:t>Календарно-</a:t>
            </a:r>
            <a:r>
              <a:rPr lang="ru-RU" sz="2400" dirty="0" err="1">
                <a:latin typeface="Bahnschrift Light Condensed" panose="020B0502040204020203" pitchFamily="34" charset="0"/>
              </a:rPr>
              <a:t>тематичний</a:t>
            </a:r>
            <a:r>
              <a:rPr lang="ru-RU" sz="2400" dirty="0">
                <a:latin typeface="Bahnschrift Light Condensed" panose="020B0502040204020203" pitchFamily="34" charset="0"/>
              </a:rPr>
              <a:t> план (схема) </a:t>
            </a:r>
            <a:r>
              <a:rPr lang="ru-RU" sz="2400" dirty="0" err="1">
                <a:latin typeface="Bahnschrift Light Condensed" panose="020B0502040204020203" pitchFamily="34" charset="0"/>
              </a:rPr>
              <a:t>навчальної</a:t>
            </a:r>
            <a:r>
              <a:rPr lang="ru-RU" sz="2400" dirty="0">
                <a:latin typeface="Bahnschrift Light Condensed" panose="020B0502040204020203" pitchFamily="34" charset="0"/>
              </a:rPr>
              <a:t> </a:t>
            </a:r>
            <a:r>
              <a:rPr lang="ru-RU" sz="2400" dirty="0" err="1">
                <a:latin typeface="Bahnschrift Light Condensed" panose="020B0502040204020203" pitchFamily="34" charset="0"/>
              </a:rPr>
              <a:t>дисципліни</a:t>
            </a:r>
            <a:endParaRPr lang="ru-UA" sz="2400" dirty="0">
              <a:latin typeface="Bahnschrift Light Condensed" panose="020B0502040204020203" pitchFamily="34" charset="0"/>
            </a:endParaRPr>
          </a:p>
        </p:txBody>
      </p:sp>
      <p:graphicFrame>
        <p:nvGraphicFramePr>
          <p:cNvPr id="9" name="Таблица 9">
            <a:extLst>
              <a:ext uri="{FF2B5EF4-FFF2-40B4-BE49-F238E27FC236}">
                <a16:creationId xmlns:a16="http://schemas.microsoft.com/office/drawing/2014/main" id="{0FFE8515-B218-4950-89B8-C2B389B35D1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88789596"/>
              </p:ext>
            </p:extLst>
          </p:nvPr>
        </p:nvGraphicFramePr>
        <p:xfrm>
          <a:off x="374548" y="938344"/>
          <a:ext cx="11442903" cy="59215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12145">
                  <a:extLst>
                    <a:ext uri="{9D8B030D-6E8A-4147-A177-3AD203B41FA5}">
                      <a16:colId xmlns:a16="http://schemas.microsoft.com/office/drawing/2014/main" val="461865480"/>
                    </a:ext>
                  </a:extLst>
                </a:gridCol>
                <a:gridCol w="2164880">
                  <a:extLst>
                    <a:ext uri="{9D8B030D-6E8A-4147-A177-3AD203B41FA5}">
                      <a16:colId xmlns:a16="http://schemas.microsoft.com/office/drawing/2014/main" val="467079098"/>
                    </a:ext>
                  </a:extLst>
                </a:gridCol>
                <a:gridCol w="7572652">
                  <a:extLst>
                    <a:ext uri="{9D8B030D-6E8A-4147-A177-3AD203B41FA5}">
                      <a16:colId xmlns:a16="http://schemas.microsoft.com/office/drawing/2014/main" val="3339770601"/>
                    </a:ext>
                  </a:extLst>
                </a:gridCol>
                <a:gridCol w="1093226">
                  <a:extLst>
                    <a:ext uri="{9D8B030D-6E8A-4147-A177-3AD203B41FA5}">
                      <a16:colId xmlns:a16="http://schemas.microsoft.com/office/drawing/2014/main" val="856258694"/>
                    </a:ext>
                  </a:extLst>
                </a:gridCol>
              </a:tblGrid>
              <a:tr h="492009">
                <a:tc>
                  <a:txBody>
                    <a:bodyPr/>
                    <a:lstStyle/>
                    <a:p>
                      <a:pPr algn="ctr"/>
                      <a:r>
                        <a:rPr lang="uk-UA" sz="1400" dirty="0">
                          <a:solidFill>
                            <a:schemeClr val="tx1"/>
                          </a:solidFill>
                          <a:latin typeface="Bahnschrift Light Condensed" panose="020B0502040204020203" pitchFamily="34" charset="0"/>
                        </a:rPr>
                        <a:t>№ тижня</a:t>
                      </a:r>
                      <a:endParaRPr lang="ru-UA" sz="1400" dirty="0">
                        <a:solidFill>
                          <a:schemeClr val="tx1"/>
                        </a:solidFill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400" dirty="0">
                          <a:solidFill>
                            <a:schemeClr val="tx1"/>
                          </a:solidFill>
                          <a:latin typeface="Bahnschrift Light Condensed" panose="020B0502040204020203" pitchFamily="34" charset="0"/>
                        </a:rPr>
                        <a:t>Вид і номер заняття</a:t>
                      </a:r>
                      <a:endParaRPr lang="ru-UA" sz="1400" dirty="0">
                        <a:solidFill>
                          <a:schemeClr val="tx1"/>
                        </a:solidFill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400" dirty="0">
                          <a:solidFill>
                            <a:schemeClr val="tx1"/>
                          </a:solidFill>
                          <a:latin typeface="Bahnschrift Light Condensed" panose="020B0502040204020203" pitchFamily="34" charset="0"/>
                        </a:rPr>
                        <a:t>Тема заняття або самостійної роботи</a:t>
                      </a:r>
                      <a:endParaRPr lang="ru-UA" sz="1400" dirty="0">
                        <a:solidFill>
                          <a:schemeClr val="tx1"/>
                        </a:solidFill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400" dirty="0">
                          <a:solidFill>
                            <a:schemeClr val="tx1"/>
                          </a:solidFill>
                          <a:latin typeface="Bahnschrift Light Condensed" panose="020B0502040204020203" pitchFamily="34" charset="0"/>
                        </a:rPr>
                        <a:t>Кількість аудиторних годин</a:t>
                      </a:r>
                      <a:endParaRPr lang="ru-UA" sz="1400" dirty="0">
                        <a:solidFill>
                          <a:schemeClr val="tx1"/>
                        </a:solidFill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0765823"/>
                  </a:ext>
                </a:extLst>
              </a:tr>
              <a:tr h="347300">
                <a:tc>
                  <a:txBody>
                    <a:bodyPr/>
                    <a:lstStyle/>
                    <a:p>
                      <a:pPr algn="ctr"/>
                      <a:r>
                        <a:rPr lang="uk-UA" dirty="0">
                          <a:latin typeface="Bahnschrift Light Condensed" panose="020B0502040204020203" pitchFamily="34" charset="0"/>
                        </a:rPr>
                        <a:t>1</a:t>
                      </a:r>
                      <a:endParaRPr lang="ru-UA" dirty="0"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dirty="0">
                          <a:latin typeface="Bahnschrift Light Condensed" panose="020B0502040204020203" pitchFamily="34" charset="0"/>
                        </a:rPr>
                        <a:t>Лекція 1</a:t>
                      </a:r>
                      <a:endParaRPr lang="ru-UA" dirty="0"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dirty="0">
                          <a:latin typeface="Bahnschrift Light Condensed" panose="020B0502040204020203" pitchFamily="34" charset="0"/>
                        </a:rPr>
                        <a:t>Вступ. Види та етапи аналізу</a:t>
                      </a:r>
                      <a:endParaRPr lang="ru-UA" dirty="0"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latin typeface="Bahnschrift Light Condensed" panose="020B0502040204020203" pitchFamily="34" charset="0"/>
                        </a:rPr>
                        <a:t>2</a:t>
                      </a:r>
                      <a:endParaRPr lang="ru-UA" dirty="0"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5800040"/>
                  </a:ext>
                </a:extLst>
              </a:tr>
              <a:tr h="347300">
                <a:tc>
                  <a:txBody>
                    <a:bodyPr/>
                    <a:lstStyle/>
                    <a:p>
                      <a:pPr algn="ctr"/>
                      <a:endParaRPr lang="ru-UA" dirty="0"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dirty="0">
                          <a:latin typeface="Bahnschrift Light Condensed" panose="020B0502040204020203" pitchFamily="34" charset="0"/>
                        </a:rPr>
                        <a:t>Лекція 2</a:t>
                      </a:r>
                      <a:endParaRPr lang="ru-UA" dirty="0"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dirty="0">
                          <a:latin typeface="Bahnschrift Light Condensed" panose="020B0502040204020203" pitchFamily="34" charset="0"/>
                        </a:rPr>
                        <a:t>Основи системного аналізу</a:t>
                      </a:r>
                      <a:endParaRPr lang="ru-UA" dirty="0"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latin typeface="Bahnschrift Light Condensed" panose="020B0502040204020203" pitchFamily="34" charset="0"/>
                        </a:rPr>
                        <a:t>2</a:t>
                      </a:r>
                      <a:endParaRPr lang="ru-UA" dirty="0"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7057876"/>
                  </a:ext>
                </a:extLst>
              </a:tr>
              <a:tr h="347300">
                <a:tc>
                  <a:txBody>
                    <a:bodyPr/>
                    <a:lstStyle/>
                    <a:p>
                      <a:pPr algn="ctr"/>
                      <a:r>
                        <a:rPr lang="uk-UA" dirty="0">
                          <a:latin typeface="Bahnschrift Light Condensed" panose="020B0502040204020203" pitchFamily="34" charset="0"/>
                        </a:rPr>
                        <a:t>2</a:t>
                      </a:r>
                      <a:endParaRPr lang="ru-UA" dirty="0"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b="1" dirty="0">
                          <a:solidFill>
                            <a:srgbClr val="0070C0"/>
                          </a:solidFill>
                          <a:latin typeface="Bahnschrift Light Condensed" panose="020B0502040204020203" pitchFamily="34" charset="0"/>
                        </a:rPr>
                        <a:t>Практичне заняття 1</a:t>
                      </a:r>
                      <a:endParaRPr lang="ru-UA" b="1" dirty="0">
                        <a:solidFill>
                          <a:srgbClr val="0070C0"/>
                        </a:solidFill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b="1" dirty="0">
                          <a:solidFill>
                            <a:srgbClr val="0070C0"/>
                          </a:solidFill>
                          <a:latin typeface="Bahnschrift Light Condensed" panose="020B0502040204020203" pitchFamily="34" charset="0"/>
                        </a:rPr>
                        <a:t>Аналіз конструкції (складу) та принципу дії (функціонування) об’єкту дослідження</a:t>
                      </a:r>
                      <a:endParaRPr lang="ru-UA" b="1" dirty="0">
                        <a:solidFill>
                          <a:srgbClr val="0070C0"/>
                        </a:solidFill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>
                          <a:solidFill>
                            <a:srgbClr val="0070C0"/>
                          </a:solidFill>
                          <a:latin typeface="Bahnschrift Light Condensed" panose="020B0502040204020203" pitchFamily="34" charset="0"/>
                        </a:rPr>
                        <a:t>2</a:t>
                      </a:r>
                      <a:endParaRPr lang="ru-UA" b="1" dirty="0">
                        <a:solidFill>
                          <a:srgbClr val="0070C0"/>
                        </a:solidFill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8988945"/>
                  </a:ext>
                </a:extLst>
              </a:tr>
              <a:tr h="347300">
                <a:tc>
                  <a:txBody>
                    <a:bodyPr/>
                    <a:lstStyle/>
                    <a:p>
                      <a:pPr algn="ctr"/>
                      <a:r>
                        <a:rPr lang="uk-UA" dirty="0">
                          <a:latin typeface="Bahnschrift Light Condensed" panose="020B0502040204020203" pitchFamily="34" charset="0"/>
                        </a:rPr>
                        <a:t>3</a:t>
                      </a:r>
                      <a:endParaRPr lang="ru-UA" dirty="0"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dirty="0">
                          <a:latin typeface="Bahnschrift Light Condensed" panose="020B0502040204020203" pitchFamily="34" charset="0"/>
                        </a:rPr>
                        <a:t>Лекція 3</a:t>
                      </a:r>
                      <a:endParaRPr lang="ru-UA" dirty="0"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dirty="0">
                          <a:latin typeface="Bahnschrift Light Condensed" panose="020B0502040204020203" pitchFamily="34" charset="0"/>
                        </a:rPr>
                        <a:t>Аналіз науково-технічної проблеми</a:t>
                      </a:r>
                      <a:endParaRPr lang="ru-UA" dirty="0"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latin typeface="Bahnschrift Light Condensed" panose="020B0502040204020203" pitchFamily="34" charset="0"/>
                        </a:rPr>
                        <a:t>2</a:t>
                      </a:r>
                      <a:endParaRPr lang="ru-UA" dirty="0"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03554365"/>
                  </a:ext>
                </a:extLst>
              </a:tr>
              <a:tr h="347300">
                <a:tc>
                  <a:txBody>
                    <a:bodyPr/>
                    <a:lstStyle/>
                    <a:p>
                      <a:pPr algn="ctr"/>
                      <a:endParaRPr lang="ru-UA" dirty="0"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b="1" dirty="0">
                          <a:solidFill>
                            <a:srgbClr val="0070C0"/>
                          </a:solidFill>
                          <a:latin typeface="Bahnschrift Light Condensed" panose="020B0502040204020203" pitchFamily="34" charset="0"/>
                        </a:rPr>
                        <a:t>Практичне заняття 2</a:t>
                      </a:r>
                      <a:endParaRPr lang="ru-UA" b="1" dirty="0">
                        <a:solidFill>
                          <a:srgbClr val="0070C0"/>
                        </a:solidFill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b="1" dirty="0">
                          <a:solidFill>
                            <a:srgbClr val="0070C0"/>
                          </a:solidFill>
                          <a:latin typeface="Bahnschrift Light Condensed" panose="020B0502040204020203" pitchFamily="34" charset="0"/>
                        </a:rPr>
                        <a:t>Постановка проблеми дослідження</a:t>
                      </a:r>
                      <a:endParaRPr lang="ru-UA" b="1" dirty="0">
                        <a:solidFill>
                          <a:srgbClr val="0070C0"/>
                        </a:solidFill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b="1" dirty="0">
                          <a:solidFill>
                            <a:srgbClr val="0070C0"/>
                          </a:solidFill>
                          <a:latin typeface="Bahnschrift Light Condensed" panose="020B0502040204020203" pitchFamily="34" charset="0"/>
                        </a:rPr>
                        <a:t>2</a:t>
                      </a:r>
                      <a:endParaRPr lang="ru-UA" b="1" dirty="0">
                        <a:solidFill>
                          <a:srgbClr val="0070C0"/>
                        </a:solidFill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4531405"/>
                  </a:ext>
                </a:extLst>
              </a:tr>
              <a:tr h="347300">
                <a:tc>
                  <a:txBody>
                    <a:bodyPr/>
                    <a:lstStyle/>
                    <a:p>
                      <a:pPr algn="ctr"/>
                      <a:r>
                        <a:rPr lang="uk-UA" dirty="0">
                          <a:latin typeface="Bahnschrift Light Condensed" panose="020B0502040204020203" pitchFamily="34" charset="0"/>
                        </a:rPr>
                        <a:t>4</a:t>
                      </a:r>
                      <a:endParaRPr lang="ru-UA" dirty="0"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dirty="0">
                          <a:latin typeface="Bahnschrift Light Condensed" panose="020B0502040204020203" pitchFamily="34" charset="0"/>
                        </a:rPr>
                        <a:t>Лекція 4</a:t>
                      </a:r>
                      <a:endParaRPr lang="ru-UA" dirty="0"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dirty="0">
                          <a:latin typeface="Bahnschrift Light Condensed" panose="020B0502040204020203" pitchFamily="34" charset="0"/>
                        </a:rPr>
                        <a:t>Основні поняття процесу моделювання</a:t>
                      </a:r>
                      <a:endParaRPr lang="ru-UA" dirty="0"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>
                          <a:latin typeface="Bahnschrift Light Condensed" panose="020B0502040204020203" pitchFamily="34" charset="0"/>
                        </a:rPr>
                        <a:t>2</a:t>
                      </a:r>
                      <a:endParaRPr lang="ru-UA" dirty="0"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8543351"/>
                  </a:ext>
                </a:extLst>
              </a:tr>
              <a:tr h="347300">
                <a:tc>
                  <a:txBody>
                    <a:bodyPr/>
                    <a:lstStyle/>
                    <a:p>
                      <a:pPr algn="ctr"/>
                      <a:endParaRPr lang="ru-UA"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dirty="0">
                          <a:latin typeface="Bahnschrift Light Condensed" panose="020B0502040204020203" pitchFamily="34" charset="0"/>
                        </a:rPr>
                        <a:t>Лекція 5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dirty="0">
                          <a:latin typeface="Bahnschrift Light Condensed" panose="020B0502040204020203" pitchFamily="34" charset="0"/>
                        </a:rPr>
                        <a:t>Фізичне моделювання</a:t>
                      </a:r>
                      <a:endParaRPr lang="ru-UA" dirty="0"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>
                          <a:latin typeface="Bahnschrift Light Condensed" panose="020B0502040204020203" pitchFamily="34" charset="0"/>
                        </a:rPr>
                        <a:t>2</a:t>
                      </a:r>
                      <a:endParaRPr lang="ru-UA" dirty="0"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7643208"/>
                  </a:ext>
                </a:extLst>
              </a:tr>
              <a:tr h="347300">
                <a:tc>
                  <a:txBody>
                    <a:bodyPr/>
                    <a:lstStyle/>
                    <a:p>
                      <a:pPr algn="ctr"/>
                      <a:r>
                        <a:rPr lang="uk-UA" dirty="0">
                          <a:latin typeface="Bahnschrift Light Condensed" panose="020B0502040204020203" pitchFamily="34" charset="0"/>
                        </a:rPr>
                        <a:t>5</a:t>
                      </a:r>
                      <a:endParaRPr lang="ru-UA" dirty="0"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dirty="0">
                          <a:latin typeface="Bahnschrift Light Condensed" panose="020B0502040204020203" pitchFamily="34" charset="0"/>
                        </a:rPr>
                        <a:t>Лекція 6</a:t>
                      </a:r>
                      <a:endParaRPr lang="ru-UA" dirty="0"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dirty="0">
                          <a:latin typeface="Bahnschrift Light Condensed" panose="020B0502040204020203" pitchFamily="34" charset="0"/>
                        </a:rPr>
                        <a:t>Відтворення процесів в енергетичному обладнанні при фізичному моделюванні</a:t>
                      </a:r>
                      <a:endParaRPr lang="ru-UA" dirty="0"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>
                          <a:latin typeface="Bahnschrift Light Condensed" panose="020B0502040204020203" pitchFamily="34" charset="0"/>
                        </a:rPr>
                        <a:t>2</a:t>
                      </a:r>
                      <a:endParaRPr lang="ru-UA" dirty="0"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2379500"/>
                  </a:ext>
                </a:extLst>
              </a:tr>
              <a:tr h="347300">
                <a:tc>
                  <a:txBody>
                    <a:bodyPr/>
                    <a:lstStyle/>
                    <a:p>
                      <a:pPr algn="ctr"/>
                      <a:endParaRPr lang="ru-UA"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b="1" dirty="0">
                          <a:solidFill>
                            <a:srgbClr val="0070C0"/>
                          </a:solidFill>
                          <a:latin typeface="Bahnschrift Light Condensed" panose="020B0502040204020203" pitchFamily="34" charset="0"/>
                        </a:rPr>
                        <a:t>Практичне заняття 3</a:t>
                      </a:r>
                      <a:endParaRPr lang="ru-UA" b="1" dirty="0">
                        <a:solidFill>
                          <a:srgbClr val="0070C0"/>
                        </a:solidFill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b="1" dirty="0">
                          <a:solidFill>
                            <a:srgbClr val="0070C0"/>
                          </a:solidFill>
                          <a:latin typeface="Bahnschrift Light Condensed" panose="020B0502040204020203" pitchFamily="34" charset="0"/>
                        </a:rPr>
                        <a:t>Визначення припущень і обмежень моделі об’єкту дослідження</a:t>
                      </a:r>
                      <a:endParaRPr lang="ru-UA" b="1" dirty="0">
                        <a:solidFill>
                          <a:srgbClr val="0070C0"/>
                        </a:solidFill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b="1" dirty="0">
                          <a:solidFill>
                            <a:srgbClr val="0070C0"/>
                          </a:solidFill>
                          <a:latin typeface="Bahnschrift Light Condensed" panose="020B0502040204020203" pitchFamily="34" charset="0"/>
                        </a:rPr>
                        <a:t>2</a:t>
                      </a:r>
                      <a:endParaRPr lang="ru-UA" b="1" dirty="0">
                        <a:solidFill>
                          <a:srgbClr val="0070C0"/>
                        </a:solidFill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2207245"/>
                  </a:ext>
                </a:extLst>
              </a:tr>
              <a:tr h="347300">
                <a:tc>
                  <a:txBody>
                    <a:bodyPr/>
                    <a:lstStyle/>
                    <a:p>
                      <a:pPr algn="ctr"/>
                      <a:r>
                        <a:rPr lang="uk-UA" dirty="0">
                          <a:latin typeface="Bahnschrift Light Condensed" panose="020B0502040204020203" pitchFamily="34" charset="0"/>
                        </a:rPr>
                        <a:t>6</a:t>
                      </a:r>
                      <a:endParaRPr lang="ru-UA" dirty="0"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b="1" dirty="0">
                          <a:solidFill>
                            <a:srgbClr val="C00000"/>
                          </a:solidFill>
                          <a:latin typeface="Bahnschrift Light Condensed" panose="020B0502040204020203" pitchFamily="34" charset="0"/>
                        </a:rPr>
                        <a:t>Лабораторна робота №1</a:t>
                      </a:r>
                      <a:endParaRPr lang="ru-UA" b="1" dirty="0">
                        <a:solidFill>
                          <a:srgbClr val="C00000"/>
                        </a:solidFill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b="1" dirty="0">
                          <a:solidFill>
                            <a:srgbClr val="C00000"/>
                          </a:solidFill>
                          <a:latin typeface="Bahnschrift Light Condensed" panose="020B0502040204020203" pitchFamily="34" charset="0"/>
                        </a:rPr>
                        <a:t>Фізичне моделювання елементів об’єкту дослідження</a:t>
                      </a:r>
                      <a:endParaRPr lang="ru-UA" b="1" dirty="0">
                        <a:solidFill>
                          <a:srgbClr val="C00000"/>
                        </a:solidFill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b="1" dirty="0">
                          <a:solidFill>
                            <a:srgbClr val="C00000"/>
                          </a:solidFill>
                          <a:latin typeface="Bahnschrift Light Condensed" panose="020B0502040204020203" pitchFamily="34" charset="0"/>
                        </a:rPr>
                        <a:t>4</a:t>
                      </a:r>
                      <a:endParaRPr lang="ru-UA" b="1" dirty="0">
                        <a:solidFill>
                          <a:srgbClr val="C00000"/>
                        </a:solidFill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3981665"/>
                  </a:ext>
                </a:extLst>
              </a:tr>
              <a:tr h="347300">
                <a:tc>
                  <a:txBody>
                    <a:bodyPr/>
                    <a:lstStyle/>
                    <a:p>
                      <a:pPr algn="ctr"/>
                      <a:endParaRPr lang="ru-UA" dirty="0"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err="1">
                          <a:solidFill>
                            <a:srgbClr val="FF0000"/>
                          </a:solidFill>
                          <a:latin typeface="Bahnschrift Light Condensed" panose="020B0502040204020203" pitchFamily="34" charset="0"/>
                        </a:rPr>
                        <a:t>Поточний</a:t>
                      </a:r>
                      <a:r>
                        <a:rPr lang="ru-RU" b="1" dirty="0">
                          <a:solidFill>
                            <a:srgbClr val="FF0000"/>
                          </a:solidFill>
                          <a:latin typeface="Bahnschrift Light Condensed" panose="020B0502040204020203" pitchFamily="34" charset="0"/>
                        </a:rPr>
                        <a:t> контроль 1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UA" b="1" dirty="0">
                        <a:solidFill>
                          <a:srgbClr val="FF0000"/>
                        </a:solidFill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UA" dirty="0"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7220533"/>
                  </a:ext>
                </a:extLst>
              </a:tr>
              <a:tr h="347300">
                <a:tc>
                  <a:txBody>
                    <a:bodyPr/>
                    <a:lstStyle/>
                    <a:p>
                      <a:pPr algn="ctr"/>
                      <a:r>
                        <a:rPr lang="uk-UA" dirty="0">
                          <a:latin typeface="Bahnschrift Light Condensed" panose="020B0502040204020203" pitchFamily="34" charset="0"/>
                        </a:rPr>
                        <a:t>7</a:t>
                      </a:r>
                      <a:endParaRPr lang="ru-UA" dirty="0"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dirty="0">
                          <a:latin typeface="Bahnschrift Light Condensed" panose="020B0502040204020203" pitchFamily="34" charset="0"/>
                        </a:rPr>
                        <a:t>Лекція 7</a:t>
                      </a:r>
                      <a:endParaRPr lang="ru-UA" dirty="0"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dirty="0">
                          <a:latin typeface="Bahnschrift Light Condensed" panose="020B0502040204020203" pitchFamily="34" charset="0"/>
                        </a:rPr>
                        <a:t>Математичне моделювання.                                                                              </a:t>
                      </a:r>
                      <a:endParaRPr lang="ru-UA" b="1" dirty="0">
                        <a:solidFill>
                          <a:srgbClr val="FF0000"/>
                        </a:solidFill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>
                          <a:latin typeface="Bahnschrift Light Condensed" panose="020B0502040204020203" pitchFamily="34" charset="0"/>
                        </a:rPr>
                        <a:t>2</a:t>
                      </a:r>
                      <a:endParaRPr lang="ru-UA" dirty="0"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00229"/>
                  </a:ext>
                </a:extLst>
              </a:tr>
              <a:tr h="347300">
                <a:tc>
                  <a:txBody>
                    <a:bodyPr/>
                    <a:lstStyle/>
                    <a:p>
                      <a:pPr algn="ctr"/>
                      <a:endParaRPr lang="ru-UA" dirty="0"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dirty="0">
                          <a:latin typeface="Bahnschrift Light Condensed" panose="020B0502040204020203" pitchFamily="34" charset="0"/>
                        </a:rPr>
                        <a:t>Лекція 8</a:t>
                      </a:r>
                      <a:endParaRPr lang="ru-UA" dirty="0"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dirty="0">
                          <a:latin typeface="Bahnschrift Light Condensed" panose="020B0502040204020203" pitchFamily="34" charset="0"/>
                        </a:rPr>
                        <a:t>Математичний апарат моделювання процесів в енергетиці</a:t>
                      </a:r>
                      <a:endParaRPr lang="ru-UA" dirty="0"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>
                          <a:latin typeface="Bahnschrift Light Condensed" panose="020B0502040204020203" pitchFamily="34" charset="0"/>
                        </a:rPr>
                        <a:t>2</a:t>
                      </a:r>
                      <a:endParaRPr lang="ru-UA" dirty="0"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1925350"/>
                  </a:ext>
                </a:extLst>
              </a:tr>
              <a:tr h="435195">
                <a:tc>
                  <a:txBody>
                    <a:bodyPr/>
                    <a:lstStyle/>
                    <a:p>
                      <a:pPr algn="ctr"/>
                      <a:r>
                        <a:rPr lang="uk-UA" dirty="0">
                          <a:latin typeface="Bahnschrift Light Condensed" panose="020B0502040204020203" pitchFamily="34" charset="0"/>
                        </a:rPr>
                        <a:t>8</a:t>
                      </a:r>
                      <a:endParaRPr lang="ru-UA" dirty="0"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b="1" dirty="0">
                          <a:solidFill>
                            <a:srgbClr val="0070C0"/>
                          </a:solidFill>
                          <a:latin typeface="Bahnschrift Light Condensed" panose="020B0502040204020203" pitchFamily="34" charset="0"/>
                        </a:rPr>
                        <a:t>Практичне заняття 4</a:t>
                      </a:r>
                      <a:endParaRPr lang="ru-UA" b="1" dirty="0">
                        <a:solidFill>
                          <a:srgbClr val="0070C0"/>
                        </a:solidFill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b="1" dirty="0">
                          <a:solidFill>
                            <a:srgbClr val="0070C0"/>
                          </a:solidFill>
                          <a:latin typeface="Bahnschrift Light Condensed" panose="020B0502040204020203" pitchFamily="34" charset="0"/>
                        </a:rPr>
                        <a:t>Складання математичної моделі об’єкту дослідження</a:t>
                      </a:r>
                      <a:endParaRPr lang="ru-UA" b="1" dirty="0">
                        <a:solidFill>
                          <a:srgbClr val="0070C0"/>
                        </a:solidFill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b="1" dirty="0">
                          <a:solidFill>
                            <a:srgbClr val="0070C0"/>
                          </a:solidFill>
                          <a:latin typeface="Bahnschrift Light Condensed" panose="020B0502040204020203" pitchFamily="34" charset="0"/>
                        </a:rPr>
                        <a:t>2</a:t>
                      </a:r>
                      <a:endParaRPr lang="ru-UA" b="1" dirty="0">
                        <a:solidFill>
                          <a:srgbClr val="0070C0"/>
                        </a:solidFill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54788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901256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рямоугольник 12">
            <a:extLst>
              <a:ext uri="{FF2B5EF4-FFF2-40B4-BE49-F238E27FC236}">
                <a16:creationId xmlns:a16="http://schemas.microsoft.com/office/drawing/2014/main" id="{0C416691-B065-4CC6-A53F-1D9184A1243D}"/>
              </a:ext>
            </a:extLst>
          </p:cNvPr>
          <p:cNvSpPr/>
          <p:nvPr/>
        </p:nvSpPr>
        <p:spPr>
          <a:xfrm>
            <a:off x="11632" y="2819942"/>
            <a:ext cx="8869048" cy="100159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UA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A5E8199B-22E4-493C-9791-2CF7F5E0096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82522" y="189310"/>
            <a:ext cx="2872533" cy="656833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9DEF90C7-410B-4714-8AC5-2AABF89AB577}"/>
              </a:ext>
            </a:extLst>
          </p:cNvPr>
          <p:cNvSpPr txBox="1"/>
          <p:nvPr/>
        </p:nvSpPr>
        <p:spPr>
          <a:xfrm>
            <a:off x="374548" y="310006"/>
            <a:ext cx="7765742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400" dirty="0">
                <a:latin typeface="Bahnschrift Light Condensed" panose="020B0502040204020203" pitchFamily="34" charset="0"/>
              </a:rPr>
              <a:t>Календарно-</a:t>
            </a:r>
            <a:r>
              <a:rPr lang="ru-RU" sz="2400" dirty="0" err="1">
                <a:latin typeface="Bahnschrift Light Condensed" panose="020B0502040204020203" pitchFamily="34" charset="0"/>
              </a:rPr>
              <a:t>тематичний</a:t>
            </a:r>
            <a:r>
              <a:rPr lang="ru-RU" sz="2400" dirty="0">
                <a:latin typeface="Bahnschrift Light Condensed" panose="020B0502040204020203" pitchFamily="34" charset="0"/>
              </a:rPr>
              <a:t> план (схема) </a:t>
            </a:r>
            <a:r>
              <a:rPr lang="ru-RU" sz="2400" dirty="0" err="1">
                <a:latin typeface="Bahnschrift Light Condensed" panose="020B0502040204020203" pitchFamily="34" charset="0"/>
              </a:rPr>
              <a:t>навчальної</a:t>
            </a:r>
            <a:r>
              <a:rPr lang="ru-RU" sz="2400" dirty="0">
                <a:latin typeface="Bahnschrift Light Condensed" panose="020B0502040204020203" pitchFamily="34" charset="0"/>
              </a:rPr>
              <a:t> </a:t>
            </a:r>
            <a:r>
              <a:rPr lang="ru-RU" sz="2400" dirty="0" err="1">
                <a:latin typeface="Bahnschrift Light Condensed" panose="020B0502040204020203" pitchFamily="34" charset="0"/>
              </a:rPr>
              <a:t>дисципліни</a:t>
            </a:r>
            <a:r>
              <a:rPr lang="ru-RU" sz="2400" dirty="0">
                <a:latin typeface="Bahnschrift Light Condensed" panose="020B0502040204020203" pitchFamily="34" charset="0"/>
              </a:rPr>
              <a:t> </a:t>
            </a:r>
            <a:r>
              <a:rPr lang="ru-RU" sz="1600" dirty="0">
                <a:latin typeface="Bahnschrift Light Condensed" panose="020B0502040204020203" pitchFamily="34" charset="0"/>
              </a:rPr>
              <a:t>(</a:t>
            </a:r>
            <a:r>
              <a:rPr lang="ru-RU" sz="1600" dirty="0" err="1">
                <a:latin typeface="Bahnschrift Light Condensed" panose="020B0502040204020203" pitchFamily="34" charset="0"/>
              </a:rPr>
              <a:t>продовження</a:t>
            </a:r>
            <a:r>
              <a:rPr lang="ru-RU" sz="1600" dirty="0">
                <a:latin typeface="Bahnschrift Light Condensed" panose="020B0502040204020203" pitchFamily="34" charset="0"/>
              </a:rPr>
              <a:t>)</a:t>
            </a:r>
            <a:endParaRPr lang="ru-UA" sz="1600" dirty="0">
              <a:latin typeface="Bahnschrift Light Condensed" panose="020B0502040204020203" pitchFamily="34" charset="0"/>
            </a:endParaRPr>
          </a:p>
        </p:txBody>
      </p:sp>
      <p:graphicFrame>
        <p:nvGraphicFramePr>
          <p:cNvPr id="9" name="Таблица 9">
            <a:extLst>
              <a:ext uri="{FF2B5EF4-FFF2-40B4-BE49-F238E27FC236}">
                <a16:creationId xmlns:a16="http://schemas.microsoft.com/office/drawing/2014/main" id="{0FFE8515-B218-4950-89B8-C2B389B35D1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883176"/>
              </p:ext>
            </p:extLst>
          </p:nvPr>
        </p:nvGraphicFramePr>
        <p:xfrm>
          <a:off x="374548" y="1031692"/>
          <a:ext cx="11442903" cy="5120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12145">
                  <a:extLst>
                    <a:ext uri="{9D8B030D-6E8A-4147-A177-3AD203B41FA5}">
                      <a16:colId xmlns:a16="http://schemas.microsoft.com/office/drawing/2014/main" val="461865480"/>
                    </a:ext>
                  </a:extLst>
                </a:gridCol>
                <a:gridCol w="2129369">
                  <a:extLst>
                    <a:ext uri="{9D8B030D-6E8A-4147-A177-3AD203B41FA5}">
                      <a16:colId xmlns:a16="http://schemas.microsoft.com/office/drawing/2014/main" val="467079098"/>
                    </a:ext>
                  </a:extLst>
                </a:gridCol>
                <a:gridCol w="7608163">
                  <a:extLst>
                    <a:ext uri="{9D8B030D-6E8A-4147-A177-3AD203B41FA5}">
                      <a16:colId xmlns:a16="http://schemas.microsoft.com/office/drawing/2014/main" val="3339770601"/>
                    </a:ext>
                  </a:extLst>
                </a:gridCol>
                <a:gridCol w="1093226">
                  <a:extLst>
                    <a:ext uri="{9D8B030D-6E8A-4147-A177-3AD203B41FA5}">
                      <a16:colId xmlns:a16="http://schemas.microsoft.com/office/drawing/2014/main" val="856258694"/>
                    </a:ext>
                  </a:extLst>
                </a:gridCol>
              </a:tblGrid>
              <a:tr h="492009">
                <a:tc>
                  <a:txBody>
                    <a:bodyPr/>
                    <a:lstStyle/>
                    <a:p>
                      <a:pPr algn="ctr"/>
                      <a:r>
                        <a:rPr lang="uk-UA" sz="1400" dirty="0">
                          <a:solidFill>
                            <a:schemeClr val="tx1"/>
                          </a:solidFill>
                          <a:latin typeface="Bahnschrift Light Condensed" panose="020B0502040204020203" pitchFamily="34" charset="0"/>
                        </a:rPr>
                        <a:t>№ тижня</a:t>
                      </a:r>
                      <a:endParaRPr lang="ru-UA" sz="1400" dirty="0">
                        <a:solidFill>
                          <a:schemeClr val="tx1"/>
                        </a:solidFill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400" dirty="0">
                          <a:solidFill>
                            <a:schemeClr val="tx1"/>
                          </a:solidFill>
                          <a:latin typeface="Bahnschrift Light Condensed" panose="020B0502040204020203" pitchFamily="34" charset="0"/>
                        </a:rPr>
                        <a:t>Вид і номер заняття</a:t>
                      </a:r>
                      <a:endParaRPr lang="ru-UA" sz="1400" dirty="0">
                        <a:solidFill>
                          <a:schemeClr val="tx1"/>
                        </a:solidFill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400" dirty="0">
                          <a:solidFill>
                            <a:schemeClr val="tx1"/>
                          </a:solidFill>
                          <a:latin typeface="Bahnschrift Light Condensed" panose="020B0502040204020203" pitchFamily="34" charset="0"/>
                        </a:rPr>
                        <a:t>Тема заняття або самостійної роботи</a:t>
                      </a:r>
                      <a:endParaRPr lang="ru-UA" sz="1400" dirty="0">
                        <a:solidFill>
                          <a:schemeClr val="tx1"/>
                        </a:solidFill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400" dirty="0">
                          <a:solidFill>
                            <a:schemeClr val="tx1"/>
                          </a:solidFill>
                          <a:latin typeface="Bahnschrift Light Condensed" panose="020B0502040204020203" pitchFamily="34" charset="0"/>
                        </a:rPr>
                        <a:t>Кількість аудиторних годин</a:t>
                      </a:r>
                      <a:endParaRPr lang="ru-UA" sz="1400" dirty="0">
                        <a:solidFill>
                          <a:schemeClr val="tx1"/>
                        </a:solidFill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0765823"/>
                  </a:ext>
                </a:extLst>
              </a:tr>
              <a:tr h="347300">
                <a:tc>
                  <a:txBody>
                    <a:bodyPr/>
                    <a:lstStyle/>
                    <a:p>
                      <a:pPr algn="ctr"/>
                      <a:r>
                        <a:rPr lang="uk-UA" dirty="0">
                          <a:latin typeface="Bahnschrift Light Condensed" panose="020B0502040204020203" pitchFamily="34" charset="0"/>
                        </a:rPr>
                        <a:t>9</a:t>
                      </a:r>
                      <a:endParaRPr lang="ru-UA" dirty="0"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dirty="0">
                          <a:latin typeface="Bahnschrift Light Condensed" panose="020B0502040204020203" pitchFamily="34" charset="0"/>
                        </a:rPr>
                        <a:t>Лекція 9</a:t>
                      </a:r>
                      <a:endParaRPr lang="ru-UA" dirty="0"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dirty="0">
                          <a:latin typeface="Bahnschrift Light Condensed" panose="020B0502040204020203" pitchFamily="34" charset="0"/>
                        </a:rPr>
                        <a:t>Відтворення процесів в енергетичному обладнання при математичному моделюванні</a:t>
                      </a:r>
                      <a:endParaRPr lang="ru-UA" dirty="0"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>
                          <a:latin typeface="Bahnschrift Light Condensed" panose="020B0502040204020203" pitchFamily="34" charset="0"/>
                        </a:rPr>
                        <a:t>2</a:t>
                      </a:r>
                      <a:endParaRPr lang="ru-UA" dirty="0"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5800040"/>
                  </a:ext>
                </a:extLst>
              </a:tr>
              <a:tr h="347300">
                <a:tc>
                  <a:txBody>
                    <a:bodyPr/>
                    <a:lstStyle/>
                    <a:p>
                      <a:pPr algn="ctr"/>
                      <a:endParaRPr lang="ru-UA" dirty="0"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dirty="0">
                          <a:latin typeface="Bahnschrift Light Condensed" panose="020B0502040204020203" pitchFamily="34" charset="0"/>
                        </a:rPr>
                        <a:t>Лекція 10</a:t>
                      </a:r>
                      <a:endParaRPr lang="ru-UA" dirty="0"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dirty="0">
                          <a:latin typeface="Bahnschrift Light Condensed" panose="020B0502040204020203" pitchFamily="34" charset="0"/>
                        </a:rPr>
                        <a:t>Засоби комп’ютерної реалізації математичних моделей</a:t>
                      </a:r>
                      <a:endParaRPr lang="ru-UA" dirty="0"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>
                          <a:latin typeface="Bahnschrift Light Condensed" panose="020B0502040204020203" pitchFamily="34" charset="0"/>
                        </a:rPr>
                        <a:t>2</a:t>
                      </a:r>
                      <a:endParaRPr lang="ru-UA" dirty="0"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7057876"/>
                  </a:ext>
                </a:extLst>
              </a:tr>
              <a:tr h="347300">
                <a:tc>
                  <a:txBody>
                    <a:bodyPr/>
                    <a:lstStyle/>
                    <a:p>
                      <a:pPr algn="ctr"/>
                      <a:r>
                        <a:rPr lang="uk-UA" dirty="0">
                          <a:latin typeface="Bahnschrift Light Condensed" panose="020B0502040204020203" pitchFamily="34" charset="0"/>
                        </a:rPr>
                        <a:t>10</a:t>
                      </a:r>
                      <a:endParaRPr lang="ru-UA" dirty="0"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b="1" dirty="0">
                          <a:solidFill>
                            <a:srgbClr val="0070C0"/>
                          </a:solidFill>
                          <a:latin typeface="Bahnschrift Light Condensed" panose="020B0502040204020203" pitchFamily="34" charset="0"/>
                        </a:rPr>
                        <a:t>Практичне заняття 5</a:t>
                      </a:r>
                      <a:endParaRPr lang="ru-UA" b="1" dirty="0">
                        <a:solidFill>
                          <a:srgbClr val="0070C0"/>
                        </a:solidFill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b="1" dirty="0">
                          <a:solidFill>
                            <a:srgbClr val="0070C0"/>
                          </a:solidFill>
                          <a:latin typeface="Bahnschrift Light Condensed" panose="020B0502040204020203" pitchFamily="34" charset="0"/>
                        </a:rPr>
                        <a:t>Програмне забезпечення комп’ютерного моделювання</a:t>
                      </a:r>
                      <a:endParaRPr lang="ru-UA" b="1" dirty="0">
                        <a:solidFill>
                          <a:srgbClr val="0070C0"/>
                        </a:solidFill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b="1" dirty="0">
                          <a:solidFill>
                            <a:srgbClr val="0070C0"/>
                          </a:solidFill>
                          <a:latin typeface="Bahnschrift Light Condensed" panose="020B0502040204020203" pitchFamily="34" charset="0"/>
                        </a:rPr>
                        <a:t>2</a:t>
                      </a:r>
                      <a:endParaRPr lang="ru-UA" b="1" dirty="0">
                        <a:solidFill>
                          <a:srgbClr val="0070C0"/>
                        </a:solidFill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8988945"/>
                  </a:ext>
                </a:extLst>
              </a:tr>
              <a:tr h="347300">
                <a:tc>
                  <a:txBody>
                    <a:bodyPr/>
                    <a:lstStyle/>
                    <a:p>
                      <a:pPr algn="ctr"/>
                      <a:r>
                        <a:rPr lang="uk-UA" dirty="0">
                          <a:latin typeface="Bahnschrift Light Condensed" panose="020B0502040204020203" pitchFamily="34" charset="0"/>
                        </a:rPr>
                        <a:t>11</a:t>
                      </a:r>
                      <a:endParaRPr lang="ru-UA" dirty="0"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b="1" dirty="0">
                          <a:solidFill>
                            <a:srgbClr val="C00000"/>
                          </a:solidFill>
                          <a:latin typeface="Bahnschrift Light Condensed" panose="020B0502040204020203" pitchFamily="34" charset="0"/>
                        </a:rPr>
                        <a:t>Лабораторна робота №2</a:t>
                      </a:r>
                      <a:endParaRPr lang="ru-UA" b="1" dirty="0">
                        <a:solidFill>
                          <a:srgbClr val="C00000"/>
                        </a:solidFill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b="1" dirty="0">
                          <a:solidFill>
                            <a:srgbClr val="C00000"/>
                          </a:solidFill>
                          <a:latin typeface="Bahnschrift Light Condensed" panose="020B0502040204020203" pitchFamily="34" charset="0"/>
                        </a:rPr>
                        <a:t>Комп’ютерне моделювання об’єкту дослідження</a:t>
                      </a:r>
                      <a:endParaRPr lang="ru-UA" b="1" dirty="0">
                        <a:solidFill>
                          <a:srgbClr val="C00000"/>
                        </a:solidFill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b="1" dirty="0">
                          <a:solidFill>
                            <a:srgbClr val="C00000"/>
                          </a:solidFill>
                          <a:latin typeface="Bahnschrift Light Condensed" panose="020B0502040204020203" pitchFamily="34" charset="0"/>
                        </a:rPr>
                        <a:t>4</a:t>
                      </a:r>
                      <a:endParaRPr lang="ru-UA" b="1" dirty="0">
                        <a:solidFill>
                          <a:srgbClr val="C00000"/>
                        </a:solidFill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03554365"/>
                  </a:ext>
                </a:extLst>
              </a:tr>
              <a:tr h="347300">
                <a:tc>
                  <a:txBody>
                    <a:bodyPr/>
                    <a:lstStyle/>
                    <a:p>
                      <a:pPr algn="ctr"/>
                      <a:r>
                        <a:rPr lang="uk-UA" dirty="0">
                          <a:latin typeface="Bahnschrift Light Condensed" panose="020B0502040204020203" pitchFamily="34" charset="0"/>
                        </a:rPr>
                        <a:t>12</a:t>
                      </a:r>
                      <a:endParaRPr lang="ru-UA" dirty="0"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dirty="0">
                          <a:latin typeface="Bahnschrift Light Condensed" panose="020B0502040204020203" pitchFamily="34" charset="0"/>
                        </a:rPr>
                        <a:t>Лекція 11</a:t>
                      </a:r>
                      <a:endParaRPr lang="ru-UA" dirty="0"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dirty="0">
                          <a:latin typeface="Bahnschrift Light Condensed" panose="020B0502040204020203" pitchFamily="34" charset="0"/>
                        </a:rPr>
                        <a:t>Організація та проведення модельних випробувань</a:t>
                      </a:r>
                      <a:endParaRPr lang="ru-UA" dirty="0"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>
                          <a:latin typeface="Bahnschrift Light Condensed" panose="020B0502040204020203" pitchFamily="34" charset="0"/>
                        </a:rPr>
                        <a:t>2</a:t>
                      </a:r>
                      <a:endParaRPr lang="ru-UA" dirty="0"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4531405"/>
                  </a:ext>
                </a:extLst>
              </a:tr>
              <a:tr h="347300">
                <a:tc>
                  <a:txBody>
                    <a:bodyPr/>
                    <a:lstStyle/>
                    <a:p>
                      <a:pPr algn="ctr"/>
                      <a:endParaRPr lang="ru-UA" dirty="0"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dirty="0">
                          <a:latin typeface="Bahnschrift Light Condensed" panose="020B0502040204020203" pitchFamily="34" charset="0"/>
                        </a:rPr>
                        <a:t>Лекція 12</a:t>
                      </a:r>
                      <a:endParaRPr lang="ru-UA" dirty="0"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dirty="0">
                          <a:latin typeface="Bahnschrift Light Condensed" panose="020B0502040204020203" pitchFamily="34" charset="0"/>
                        </a:rPr>
                        <a:t>Достовірність моделі</a:t>
                      </a:r>
                      <a:endParaRPr lang="ru-UA" dirty="0"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>
                          <a:latin typeface="Bahnschrift Light Condensed" panose="020B0502040204020203" pitchFamily="34" charset="0"/>
                        </a:rPr>
                        <a:t>2</a:t>
                      </a:r>
                      <a:endParaRPr lang="ru-UA" dirty="0"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8543351"/>
                  </a:ext>
                </a:extLst>
              </a:tr>
              <a:tr h="347300">
                <a:tc>
                  <a:txBody>
                    <a:bodyPr/>
                    <a:lstStyle/>
                    <a:p>
                      <a:pPr algn="ctr"/>
                      <a:r>
                        <a:rPr lang="uk-UA" dirty="0">
                          <a:latin typeface="Bahnschrift Light Condensed" panose="020B0502040204020203" pitchFamily="34" charset="0"/>
                        </a:rPr>
                        <a:t>13</a:t>
                      </a:r>
                      <a:endParaRPr lang="ru-UA" dirty="0"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b="1" dirty="0">
                          <a:solidFill>
                            <a:srgbClr val="0070C0"/>
                          </a:solidFill>
                          <a:latin typeface="Bahnschrift Light Condensed" panose="020B0502040204020203" pitchFamily="34" charset="0"/>
                        </a:rPr>
                        <a:t>Практичне заняття 6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b="1" dirty="0">
                          <a:solidFill>
                            <a:srgbClr val="0070C0"/>
                          </a:solidFill>
                          <a:latin typeface="Bahnschrift Light Condensed" panose="020B0502040204020203" pitchFamily="34" charset="0"/>
                        </a:rPr>
                        <a:t>Визначення похибки моделі об’єкту дослідження</a:t>
                      </a:r>
                      <a:endParaRPr lang="ru-UA" b="1" dirty="0">
                        <a:solidFill>
                          <a:srgbClr val="0070C0"/>
                        </a:solidFill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b="1" dirty="0">
                          <a:solidFill>
                            <a:srgbClr val="0070C0"/>
                          </a:solidFill>
                          <a:latin typeface="Bahnschrift Light Condensed" panose="020B0502040204020203" pitchFamily="34" charset="0"/>
                        </a:rPr>
                        <a:t>2</a:t>
                      </a:r>
                      <a:endParaRPr lang="ru-UA" b="1" dirty="0">
                        <a:solidFill>
                          <a:srgbClr val="0070C0"/>
                        </a:solidFill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7643208"/>
                  </a:ext>
                </a:extLst>
              </a:tr>
              <a:tr h="347300">
                <a:tc>
                  <a:txBody>
                    <a:bodyPr/>
                    <a:lstStyle/>
                    <a:p>
                      <a:pPr algn="ctr"/>
                      <a:endParaRPr lang="ru-UA" dirty="0"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dirty="0">
                          <a:latin typeface="Bahnschrift Light Condensed" panose="020B0502040204020203" pitchFamily="34" charset="0"/>
                        </a:rPr>
                        <a:t>Лекція 13</a:t>
                      </a:r>
                      <a:endParaRPr lang="ru-UA" dirty="0"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dirty="0">
                          <a:latin typeface="Bahnschrift Light Condensed" panose="020B0502040204020203" pitchFamily="34" charset="0"/>
                        </a:rPr>
                        <a:t>Імітаційне моделювання</a:t>
                      </a:r>
                      <a:endParaRPr lang="ru-UA" dirty="0"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>
                          <a:latin typeface="Bahnschrift Light Condensed" panose="020B0502040204020203" pitchFamily="34" charset="0"/>
                        </a:rPr>
                        <a:t>2</a:t>
                      </a:r>
                      <a:endParaRPr lang="ru-UA" dirty="0"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2379500"/>
                  </a:ext>
                </a:extLst>
              </a:tr>
              <a:tr h="347300">
                <a:tc>
                  <a:txBody>
                    <a:bodyPr/>
                    <a:lstStyle/>
                    <a:p>
                      <a:pPr algn="ctr"/>
                      <a:r>
                        <a:rPr lang="uk-UA" dirty="0">
                          <a:latin typeface="Bahnschrift Light Condensed" panose="020B0502040204020203" pitchFamily="34" charset="0"/>
                        </a:rPr>
                        <a:t>14</a:t>
                      </a:r>
                      <a:endParaRPr lang="ru-UA" dirty="0"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dirty="0">
                          <a:latin typeface="Bahnschrift Light Condensed" panose="020B0502040204020203" pitchFamily="34" charset="0"/>
                        </a:rPr>
                        <a:t>Лекція 14</a:t>
                      </a:r>
                      <a:endParaRPr lang="ru-UA" dirty="0"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dirty="0">
                          <a:latin typeface="Bahnschrift Light Condensed" panose="020B0502040204020203" pitchFamily="34" charset="0"/>
                        </a:rPr>
                        <a:t>Ефективність використання методів моделювання</a:t>
                      </a:r>
                      <a:endParaRPr lang="ru-UA" dirty="0"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>
                          <a:latin typeface="Bahnschrift Light Condensed" panose="020B0502040204020203" pitchFamily="34" charset="0"/>
                        </a:rPr>
                        <a:t>2</a:t>
                      </a:r>
                      <a:endParaRPr lang="ru-UA" dirty="0"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2207245"/>
                  </a:ext>
                </a:extLst>
              </a:tr>
              <a:tr h="347300">
                <a:tc>
                  <a:txBody>
                    <a:bodyPr/>
                    <a:lstStyle/>
                    <a:p>
                      <a:pPr algn="ctr"/>
                      <a:endParaRPr lang="ru-UA" dirty="0"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dirty="0">
                          <a:latin typeface="Bahnschrift Light Condensed" panose="020B0502040204020203" pitchFamily="34" charset="0"/>
                        </a:rPr>
                        <a:t>Лекція 15</a:t>
                      </a:r>
                      <a:endParaRPr lang="ru-UA" dirty="0"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dirty="0">
                          <a:latin typeface="Bahnschrift Light Condensed" panose="020B0502040204020203" pitchFamily="34" charset="0"/>
                        </a:rPr>
                        <a:t>Порівняльний аналіз переваг та недоліків методів моделювання</a:t>
                      </a:r>
                      <a:endParaRPr lang="ru-UA" b="1" dirty="0">
                        <a:solidFill>
                          <a:srgbClr val="FF0000"/>
                        </a:solidFill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>
                          <a:latin typeface="Bahnschrift Light Condensed" panose="020B0502040204020203" pitchFamily="34" charset="0"/>
                        </a:rPr>
                        <a:t>2</a:t>
                      </a:r>
                      <a:endParaRPr lang="ru-UA" dirty="0"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3981665"/>
                  </a:ext>
                </a:extLst>
              </a:tr>
              <a:tr h="347300">
                <a:tc>
                  <a:txBody>
                    <a:bodyPr/>
                    <a:lstStyle/>
                    <a:p>
                      <a:pPr algn="ctr"/>
                      <a:endParaRPr lang="ru-UA" dirty="0"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b="1" dirty="0">
                          <a:solidFill>
                            <a:srgbClr val="FF0000"/>
                          </a:solidFill>
                          <a:latin typeface="Bahnschrift Light Condensed" panose="020B0502040204020203" pitchFamily="34" charset="0"/>
                        </a:rPr>
                        <a:t>Поточний контроль 2</a:t>
                      </a:r>
                      <a:endParaRPr lang="ru-UA" b="1" dirty="0">
                        <a:solidFill>
                          <a:srgbClr val="FF0000"/>
                        </a:solidFill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UA" b="1" dirty="0">
                        <a:solidFill>
                          <a:srgbClr val="FF0000"/>
                        </a:solidFill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UA" dirty="0"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260122"/>
                  </a:ext>
                </a:extLst>
              </a:tr>
              <a:tr h="347300">
                <a:tc>
                  <a:txBody>
                    <a:bodyPr/>
                    <a:lstStyle/>
                    <a:p>
                      <a:endParaRPr lang="ru-UA" dirty="0">
                        <a:solidFill>
                          <a:schemeClr val="bg1"/>
                        </a:solidFill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dirty="0">
                          <a:solidFill>
                            <a:schemeClr val="bg1"/>
                          </a:solidFill>
                          <a:latin typeface="Bahnschrift Light Condensed" panose="020B0502040204020203" pitchFamily="34" charset="0"/>
                        </a:rPr>
                        <a:t>Всього</a:t>
                      </a:r>
                      <a:endParaRPr lang="ru-UA" dirty="0">
                        <a:solidFill>
                          <a:schemeClr val="bg1"/>
                        </a:solidFill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UA" dirty="0">
                        <a:solidFill>
                          <a:schemeClr val="bg1"/>
                        </a:solidFill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>
                          <a:solidFill>
                            <a:schemeClr val="bg1"/>
                          </a:solidFill>
                          <a:latin typeface="Bahnschrift Light Condensed" panose="020B0502040204020203" pitchFamily="34" charset="0"/>
                        </a:rPr>
                        <a:t>50</a:t>
                      </a:r>
                      <a:endParaRPr lang="ru-UA" dirty="0">
                        <a:solidFill>
                          <a:schemeClr val="bg1"/>
                        </a:solidFill>
                        <a:latin typeface="Bahnschrift Light Condensed" panose="020B0502040204020203" pitchFamily="34" charset="0"/>
                      </a:endParaRP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0022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405488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6821866E-56B4-48E2-94D1-78F725BA27E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8092" y="142188"/>
            <a:ext cx="4127350" cy="749873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3F6764DC-BFC0-4802-981E-61990F1E3E5F}"/>
              </a:ext>
            </a:extLst>
          </p:cNvPr>
          <p:cNvSpPr txBox="1"/>
          <p:nvPr/>
        </p:nvSpPr>
        <p:spPr>
          <a:xfrm>
            <a:off x="170894" y="142188"/>
            <a:ext cx="6150007" cy="178510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400" dirty="0" err="1">
                <a:latin typeface="Bahnschrift Light Condensed" panose="020B0502040204020203" pitchFamily="34" charset="0"/>
              </a:rPr>
              <a:t>Політики</a:t>
            </a:r>
            <a:r>
              <a:rPr lang="ru-RU" sz="2400" dirty="0">
                <a:latin typeface="Bahnschrift Light Condensed" panose="020B0502040204020203" pitchFamily="34" charset="0"/>
              </a:rPr>
              <a:t> курсу </a:t>
            </a:r>
          </a:p>
          <a:p>
            <a:endParaRPr lang="ru-RU" sz="1600" dirty="0">
              <a:latin typeface="Bahnschrift Light Condensed" panose="020B0502040204020203" pitchFamily="34" charset="0"/>
            </a:endParaRPr>
          </a:p>
          <a:p>
            <a:r>
              <a:rPr lang="ru-RU" sz="1400" dirty="0" err="1">
                <a:latin typeface="Bahnschrift Light Condensed" panose="020B0502040204020203" pitchFamily="34" charset="0"/>
              </a:rPr>
              <a:t>Політика</a:t>
            </a:r>
            <a:r>
              <a:rPr lang="ru-RU" sz="1400" dirty="0">
                <a:latin typeface="Bahnschrift Light Condensed" panose="020B0502040204020203" pitchFamily="34" charset="0"/>
              </a:rPr>
              <a:t> курсу </a:t>
            </a:r>
            <a:r>
              <a:rPr lang="ru-RU" sz="1400" dirty="0" err="1">
                <a:latin typeface="Bahnschrift Light Condensed" panose="020B0502040204020203" pitchFamily="34" charset="0"/>
              </a:rPr>
              <a:t>будується</a:t>
            </a:r>
            <a:r>
              <a:rPr lang="ru-RU" sz="1400" dirty="0">
                <a:latin typeface="Bahnschrift Light Condensed" panose="020B0502040204020203" pitchFamily="34" charset="0"/>
              </a:rPr>
              <a:t> на засадах </a:t>
            </a:r>
            <a:r>
              <a:rPr lang="ru-RU" sz="1400" dirty="0" err="1">
                <a:latin typeface="Bahnschrift Light Condensed" panose="020B0502040204020203" pitchFamily="34" charset="0"/>
              </a:rPr>
              <a:t>академічної</a:t>
            </a:r>
            <a:r>
              <a:rPr lang="ru-RU" sz="1400" dirty="0">
                <a:latin typeface="Bahnschrift Light Condensed" panose="020B0502040204020203" pitchFamily="34" charset="0"/>
              </a:rPr>
              <a:t> </a:t>
            </a:r>
            <a:r>
              <a:rPr lang="ru-RU" sz="1400" dirty="0" err="1">
                <a:latin typeface="Bahnschrift Light Condensed" panose="020B0502040204020203" pitchFamily="34" charset="0"/>
              </a:rPr>
              <a:t>доброчесності</a:t>
            </a:r>
            <a:endParaRPr lang="ru-RU" sz="1400" dirty="0">
              <a:latin typeface="Bahnschrift Light Condensed" panose="020B0502040204020203" pitchFamily="34" charset="0"/>
            </a:endParaRPr>
          </a:p>
          <a:p>
            <a:r>
              <a:rPr lang="ru-RU" sz="1400" dirty="0">
                <a:solidFill>
                  <a:srgbClr val="0070C0"/>
                </a:solidFill>
                <a:latin typeface="Bahnschrift Light Condensed" panose="020B0502040204020203" pitchFamily="34" charset="0"/>
              </a:rPr>
              <a:t>https://mon.gov.ua/storage/app/media/npa/5a1fe9d9b7112.pdf</a:t>
            </a:r>
          </a:p>
          <a:p>
            <a:r>
              <a:rPr lang="ru-RU" sz="1400" dirty="0">
                <a:solidFill>
                  <a:srgbClr val="0070C0"/>
                </a:solidFill>
                <a:latin typeface="Bahnschrift Light Condensed" panose="020B0502040204020203" pitchFamily="34" charset="0"/>
              </a:rPr>
              <a:t>https://drive.google.com/file/d/1fyh2uMJczxJ8shq9LYB9Rhs2TFsbT9bF/view</a:t>
            </a:r>
          </a:p>
          <a:p>
            <a:r>
              <a:rPr lang="ru-RU" sz="1400" dirty="0">
                <a:latin typeface="Bahnschrift Light Condensed" panose="020B0502040204020203" pitchFamily="34" charset="0"/>
              </a:rPr>
              <a:t>та у </a:t>
            </a:r>
            <a:r>
              <a:rPr lang="ru-RU" sz="1400" dirty="0" err="1">
                <a:latin typeface="Bahnschrift Light Condensed" panose="020B0502040204020203" pitchFamily="34" charset="0"/>
              </a:rPr>
              <a:t>відповідності</a:t>
            </a:r>
            <a:r>
              <a:rPr lang="ru-RU" sz="1400" dirty="0">
                <a:latin typeface="Bahnschrift Light Condensed" panose="020B0502040204020203" pitchFamily="34" charset="0"/>
              </a:rPr>
              <a:t> </a:t>
            </a:r>
            <a:r>
              <a:rPr lang="ru-RU" sz="1400" dirty="0" err="1">
                <a:latin typeface="Bahnschrift Light Condensed" panose="020B0502040204020203" pitchFamily="34" charset="0"/>
              </a:rPr>
              <a:t>зі</a:t>
            </a:r>
            <a:r>
              <a:rPr lang="ru-RU" sz="1400" dirty="0">
                <a:latin typeface="Bahnschrift Light Condensed" panose="020B0502040204020203" pitchFamily="34" charset="0"/>
              </a:rPr>
              <a:t> </a:t>
            </a:r>
            <a:r>
              <a:rPr lang="ru-RU" sz="1400" dirty="0" err="1">
                <a:latin typeface="Bahnschrift Light Condensed" panose="020B0502040204020203" pitchFamily="34" charset="0"/>
              </a:rPr>
              <a:t>основними</a:t>
            </a:r>
            <a:r>
              <a:rPr lang="ru-RU" sz="1400" dirty="0">
                <a:latin typeface="Bahnschrift Light Condensed" panose="020B0502040204020203" pitchFamily="34" charset="0"/>
              </a:rPr>
              <a:t> </a:t>
            </a:r>
            <a:r>
              <a:rPr lang="ru-RU" sz="1400" dirty="0" err="1">
                <a:latin typeface="Bahnschrift Light Condensed" panose="020B0502040204020203" pitchFamily="34" charset="0"/>
              </a:rPr>
              <a:t>напрямками</a:t>
            </a:r>
            <a:r>
              <a:rPr lang="ru-RU" sz="1400" dirty="0">
                <a:latin typeface="Bahnschrift Light Condensed" panose="020B0502040204020203" pitchFamily="34" charset="0"/>
              </a:rPr>
              <a:t> </a:t>
            </a:r>
            <a:r>
              <a:rPr lang="ru-RU" sz="1400" dirty="0" err="1">
                <a:latin typeface="Bahnschrift Light Condensed" panose="020B0502040204020203" pitchFamily="34" charset="0"/>
              </a:rPr>
              <a:t>стратегії</a:t>
            </a:r>
            <a:r>
              <a:rPr lang="ru-RU" sz="1400" dirty="0">
                <a:latin typeface="Bahnschrift Light Condensed" panose="020B0502040204020203" pitchFamily="34" charset="0"/>
              </a:rPr>
              <a:t> </a:t>
            </a:r>
            <a:r>
              <a:rPr lang="ru-RU" sz="1400" dirty="0" err="1">
                <a:latin typeface="Bahnschrift Light Condensed" panose="020B0502040204020203" pitchFamily="34" charset="0"/>
              </a:rPr>
              <a:t>розвитку</a:t>
            </a:r>
            <a:r>
              <a:rPr lang="ru-RU" sz="1400" dirty="0">
                <a:latin typeface="Bahnschrift Light Condensed" panose="020B0502040204020203" pitchFamily="34" charset="0"/>
              </a:rPr>
              <a:t> </a:t>
            </a:r>
            <a:r>
              <a:rPr lang="ru-RU" sz="1400" dirty="0" err="1">
                <a:latin typeface="Bahnschrift Light Condensed" panose="020B0502040204020203" pitchFamily="34" charset="0"/>
              </a:rPr>
              <a:t>академії</a:t>
            </a:r>
            <a:endParaRPr lang="ru-RU" sz="1400" dirty="0">
              <a:latin typeface="Bahnschrift Light Condensed" panose="020B0502040204020203" pitchFamily="34" charset="0"/>
            </a:endParaRPr>
          </a:p>
          <a:p>
            <a:r>
              <a:rPr lang="ru-RU" sz="1400" dirty="0">
                <a:solidFill>
                  <a:srgbClr val="0070C0"/>
                </a:solidFill>
                <a:latin typeface="Bahnschrift Light Condensed" panose="020B0502040204020203" pitchFamily="34" charset="0"/>
              </a:rPr>
              <a:t>http://www.uipa.edu.ua/ua/general-information/stratehiia-rozvytku-uip</a:t>
            </a:r>
            <a:endParaRPr lang="ru-UA" sz="1400" dirty="0">
              <a:solidFill>
                <a:srgbClr val="0070C0"/>
              </a:solidFill>
              <a:latin typeface="Bahnschrift Light Condensed" panose="020B0502040204020203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D0A3E98-5BCA-4530-91E0-E77940CAF262}"/>
              </a:ext>
            </a:extLst>
          </p:cNvPr>
          <p:cNvSpPr txBox="1"/>
          <p:nvPr/>
        </p:nvSpPr>
        <p:spPr>
          <a:xfrm>
            <a:off x="170894" y="1832157"/>
            <a:ext cx="7107730" cy="43396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400" dirty="0" err="1">
                <a:latin typeface="Bahnschrift Light Condensed" panose="020B0502040204020203" pitchFamily="34" charset="0"/>
              </a:rPr>
              <a:t>Запитання</a:t>
            </a:r>
            <a:r>
              <a:rPr lang="ru-RU" sz="2400" dirty="0">
                <a:latin typeface="Bahnschrift Light Condensed" panose="020B0502040204020203" pitchFamily="34" charset="0"/>
              </a:rPr>
              <a:t> та </a:t>
            </a:r>
            <a:r>
              <a:rPr lang="ru-RU" sz="2400" dirty="0" err="1">
                <a:latin typeface="Bahnschrift Light Condensed" panose="020B0502040204020203" pitchFamily="34" charset="0"/>
              </a:rPr>
              <a:t>завдання</a:t>
            </a:r>
            <a:r>
              <a:rPr lang="ru-RU" sz="2400" dirty="0">
                <a:latin typeface="Bahnschrift Light Condensed" panose="020B0502040204020203" pitchFamily="34" charset="0"/>
              </a:rPr>
              <a:t> до </a:t>
            </a:r>
            <a:r>
              <a:rPr lang="ru-RU" sz="2400" dirty="0" err="1">
                <a:latin typeface="Bahnschrift Light Condensed" panose="020B0502040204020203" pitchFamily="34" charset="0"/>
              </a:rPr>
              <a:t>підсумкового</a:t>
            </a:r>
            <a:r>
              <a:rPr lang="ru-RU" sz="2400" dirty="0">
                <a:latin typeface="Bahnschrift Light Condensed" panose="020B0502040204020203" pitchFamily="34" charset="0"/>
              </a:rPr>
              <a:t> контролю</a:t>
            </a:r>
          </a:p>
          <a:p>
            <a:endParaRPr lang="ru-RU" sz="1400" dirty="0">
              <a:latin typeface="Bahnschrift Light Condensed" panose="020B0502040204020203" pitchFamily="34" charset="0"/>
            </a:endParaRPr>
          </a:p>
          <a:p>
            <a:r>
              <a:rPr lang="ru-RU" sz="1400" dirty="0">
                <a:latin typeface="Bahnschrift Light Condensed" panose="020B0502040204020203" pitchFamily="34" charset="0"/>
              </a:rPr>
              <a:t>1. </a:t>
            </a:r>
            <a:r>
              <a:rPr lang="ru-RU" sz="1400" dirty="0" err="1">
                <a:latin typeface="Bahnschrift Light Condensed" panose="020B0502040204020203" pitchFamily="34" charset="0"/>
              </a:rPr>
              <a:t>Визначте</a:t>
            </a:r>
            <a:r>
              <a:rPr lang="ru-RU" sz="1400" dirty="0">
                <a:latin typeface="Bahnschrift Light Condensed" panose="020B0502040204020203" pitchFamily="34" charset="0"/>
              </a:rPr>
              <a:t> </a:t>
            </a:r>
            <a:r>
              <a:rPr lang="ru-RU" sz="1400" dirty="0" err="1">
                <a:latin typeface="Bahnschrift Light Condensed" panose="020B0502040204020203" pitchFamily="34" charset="0"/>
              </a:rPr>
              <a:t>основні</a:t>
            </a:r>
            <a:r>
              <a:rPr lang="ru-RU" sz="1400" dirty="0">
                <a:latin typeface="Bahnschrift Light Condensed" panose="020B0502040204020203" pitchFamily="34" charset="0"/>
              </a:rPr>
              <a:t> </a:t>
            </a:r>
            <a:r>
              <a:rPr lang="ru-RU" sz="1400" dirty="0" err="1">
                <a:latin typeface="Bahnschrift Light Condensed" panose="020B0502040204020203" pitchFamily="34" charset="0"/>
              </a:rPr>
              <a:t>етапи</a:t>
            </a:r>
            <a:r>
              <a:rPr lang="ru-RU" sz="1400" dirty="0">
                <a:latin typeface="Bahnschrift Light Condensed" panose="020B0502040204020203" pitchFamily="34" charset="0"/>
              </a:rPr>
              <a:t> критичного </a:t>
            </a:r>
            <a:r>
              <a:rPr lang="ru-RU" sz="1400" dirty="0" err="1">
                <a:latin typeface="Bahnschrift Light Condensed" panose="020B0502040204020203" pitchFamily="34" charset="0"/>
              </a:rPr>
              <a:t>аналізу</a:t>
            </a:r>
            <a:endParaRPr lang="ru-RU" sz="1400" dirty="0">
              <a:latin typeface="Bahnschrift Light Condensed" panose="020B0502040204020203" pitchFamily="34" charset="0"/>
            </a:endParaRPr>
          </a:p>
          <a:p>
            <a:r>
              <a:rPr lang="ru-RU" sz="1400" dirty="0">
                <a:latin typeface="Bahnschrift Light Condensed" panose="020B0502040204020203" pitchFamily="34" charset="0"/>
              </a:rPr>
              <a:t>2. </a:t>
            </a:r>
            <a:r>
              <a:rPr lang="ru-RU" sz="1400" dirty="0" err="1">
                <a:latin typeface="Bahnschrift Light Condensed" panose="020B0502040204020203" pitchFamily="34" charset="0"/>
              </a:rPr>
              <a:t>Визначте</a:t>
            </a:r>
            <a:r>
              <a:rPr lang="ru-RU" sz="1400" dirty="0">
                <a:latin typeface="Bahnschrift Light Condensed" panose="020B0502040204020203" pitchFamily="34" charset="0"/>
              </a:rPr>
              <a:t> </a:t>
            </a:r>
            <a:r>
              <a:rPr lang="ru-RU" sz="1400" dirty="0" err="1">
                <a:latin typeface="Bahnschrift Light Condensed" panose="020B0502040204020203" pitchFamily="34" charset="0"/>
              </a:rPr>
              <a:t>галузь</a:t>
            </a:r>
            <a:r>
              <a:rPr lang="ru-RU" sz="1400" dirty="0">
                <a:latin typeface="Bahnschrift Light Condensed" panose="020B0502040204020203" pitchFamily="34" charset="0"/>
              </a:rPr>
              <a:t> </a:t>
            </a:r>
            <a:r>
              <a:rPr lang="ru-RU" sz="1400" dirty="0" err="1">
                <a:latin typeface="Bahnschrift Light Condensed" panose="020B0502040204020203" pitchFamily="34" charset="0"/>
              </a:rPr>
              <a:t>застосування</a:t>
            </a:r>
            <a:r>
              <a:rPr lang="ru-RU" sz="1400" dirty="0">
                <a:latin typeface="Bahnschrift Light Condensed" panose="020B0502040204020203" pitchFamily="34" charset="0"/>
              </a:rPr>
              <a:t> </a:t>
            </a:r>
            <a:r>
              <a:rPr lang="ru-RU" sz="1400" dirty="0" err="1">
                <a:latin typeface="Bahnschrift Light Condensed" panose="020B0502040204020203" pitchFamily="34" charset="0"/>
              </a:rPr>
              <a:t>методів</a:t>
            </a:r>
            <a:r>
              <a:rPr lang="ru-RU" sz="1400" dirty="0">
                <a:latin typeface="Bahnschrift Light Condensed" panose="020B0502040204020203" pitchFamily="34" charset="0"/>
              </a:rPr>
              <a:t> </a:t>
            </a:r>
            <a:r>
              <a:rPr lang="ru-RU" sz="1400" dirty="0" err="1">
                <a:latin typeface="Bahnschrift Light Condensed" panose="020B0502040204020203" pitchFamily="34" charset="0"/>
              </a:rPr>
              <a:t>аналізу</a:t>
            </a:r>
            <a:endParaRPr lang="ru-RU" sz="1400" dirty="0">
              <a:latin typeface="Bahnschrift Light Condensed" panose="020B0502040204020203" pitchFamily="34" charset="0"/>
            </a:endParaRPr>
          </a:p>
          <a:p>
            <a:r>
              <a:rPr lang="ru-RU" sz="1400" dirty="0">
                <a:latin typeface="Bahnschrift Light Condensed" panose="020B0502040204020203" pitchFamily="34" charset="0"/>
              </a:rPr>
              <a:t>3. </a:t>
            </a:r>
            <a:r>
              <a:rPr lang="ru-RU" sz="1400" dirty="0" err="1">
                <a:latin typeface="Bahnschrift Light Condensed" panose="020B0502040204020203" pitchFamily="34" charset="0"/>
              </a:rPr>
              <a:t>Надайте</a:t>
            </a:r>
            <a:r>
              <a:rPr lang="ru-RU" sz="1400" dirty="0">
                <a:latin typeface="Bahnschrift Light Condensed" panose="020B0502040204020203" pitchFamily="34" charset="0"/>
              </a:rPr>
              <a:t> </a:t>
            </a:r>
            <a:r>
              <a:rPr lang="ru-RU" sz="1400" dirty="0" err="1">
                <a:latin typeface="Bahnschrift Light Condensed" panose="020B0502040204020203" pitchFamily="34" charset="0"/>
              </a:rPr>
              <a:t>визначення</a:t>
            </a:r>
            <a:r>
              <a:rPr lang="ru-RU" sz="1400" dirty="0">
                <a:latin typeface="Bahnschrift Light Condensed" panose="020B0502040204020203" pitchFamily="34" charset="0"/>
              </a:rPr>
              <a:t> </a:t>
            </a:r>
            <a:r>
              <a:rPr lang="ru-RU" sz="1400" dirty="0" err="1">
                <a:latin typeface="Bahnschrift Light Condensed" panose="020B0502040204020203" pitchFamily="34" charset="0"/>
              </a:rPr>
              <a:t>поняттю</a:t>
            </a:r>
            <a:r>
              <a:rPr lang="ru-RU" sz="1400" dirty="0">
                <a:latin typeface="Bahnschrift Light Condensed" panose="020B0502040204020203" pitchFamily="34" charset="0"/>
              </a:rPr>
              <a:t> </a:t>
            </a:r>
            <a:r>
              <a:rPr lang="ru-RU" sz="1400" dirty="0" err="1">
                <a:latin typeface="Bahnschrift Light Condensed" panose="020B0502040204020203" pitchFamily="34" charset="0"/>
              </a:rPr>
              <a:t>системний</a:t>
            </a:r>
            <a:r>
              <a:rPr lang="ru-RU" sz="1400" dirty="0">
                <a:latin typeface="Bahnschrift Light Condensed" panose="020B0502040204020203" pitchFamily="34" charset="0"/>
              </a:rPr>
              <a:t> </a:t>
            </a:r>
            <a:r>
              <a:rPr lang="ru-RU" sz="1400" dirty="0" err="1">
                <a:latin typeface="Bahnschrift Light Condensed" panose="020B0502040204020203" pitchFamily="34" charset="0"/>
              </a:rPr>
              <a:t>аналіз</a:t>
            </a:r>
            <a:endParaRPr lang="ru-RU" sz="1400" dirty="0">
              <a:latin typeface="Bahnschrift Light Condensed" panose="020B0502040204020203" pitchFamily="34" charset="0"/>
            </a:endParaRPr>
          </a:p>
          <a:p>
            <a:r>
              <a:rPr lang="ru-RU" sz="1400" dirty="0">
                <a:latin typeface="Bahnschrift Light Condensed" panose="020B0502040204020203" pitchFamily="34" charset="0"/>
              </a:rPr>
              <a:t>4. </a:t>
            </a:r>
            <a:r>
              <a:rPr lang="ru-RU" sz="1400" dirty="0" err="1">
                <a:latin typeface="Bahnschrift Light Condensed" panose="020B0502040204020203" pitchFamily="34" charset="0"/>
              </a:rPr>
              <a:t>Надайте</a:t>
            </a:r>
            <a:r>
              <a:rPr lang="ru-RU" sz="1400" dirty="0">
                <a:latin typeface="Bahnschrift Light Condensed" panose="020B0502040204020203" pitchFamily="34" charset="0"/>
              </a:rPr>
              <a:t> </a:t>
            </a:r>
            <a:r>
              <a:rPr lang="ru-RU" sz="1400" dirty="0" err="1">
                <a:latin typeface="Bahnschrift Light Condensed" panose="020B0502040204020203" pitchFamily="34" charset="0"/>
              </a:rPr>
              <a:t>харкетеристику</a:t>
            </a:r>
            <a:r>
              <a:rPr lang="ru-RU" sz="1400" dirty="0">
                <a:latin typeface="Bahnschrift Light Condensed" panose="020B0502040204020203" pitchFamily="34" charset="0"/>
              </a:rPr>
              <a:t> </a:t>
            </a:r>
            <a:r>
              <a:rPr lang="ru-RU" sz="1400" dirty="0" err="1">
                <a:latin typeface="Bahnschrift Light Condensed" panose="020B0502040204020203" pitchFamily="34" charset="0"/>
              </a:rPr>
              <a:t>основних</a:t>
            </a:r>
            <a:r>
              <a:rPr lang="ru-RU" sz="1400" dirty="0">
                <a:latin typeface="Bahnschrift Light Condensed" panose="020B0502040204020203" pitchFamily="34" charset="0"/>
              </a:rPr>
              <a:t> </a:t>
            </a:r>
            <a:r>
              <a:rPr lang="ru-RU" sz="1400" dirty="0" err="1">
                <a:latin typeface="Bahnschrift Light Condensed" panose="020B0502040204020203" pitchFamily="34" charset="0"/>
              </a:rPr>
              <a:t>елементів</a:t>
            </a:r>
            <a:r>
              <a:rPr lang="ru-RU" sz="1400" dirty="0">
                <a:latin typeface="Bahnschrift Light Condensed" panose="020B0502040204020203" pitchFamily="34" charset="0"/>
              </a:rPr>
              <a:t> </a:t>
            </a:r>
            <a:r>
              <a:rPr lang="ru-RU" sz="1400" dirty="0" err="1">
                <a:latin typeface="Bahnschrift Light Condensed" panose="020B0502040204020203" pitchFamily="34" charset="0"/>
              </a:rPr>
              <a:t>системи</a:t>
            </a:r>
            <a:r>
              <a:rPr lang="ru-RU" sz="1400" dirty="0">
                <a:latin typeface="Bahnschrift Light Condensed" panose="020B0502040204020203" pitchFamily="34" charset="0"/>
              </a:rPr>
              <a:t> </a:t>
            </a:r>
            <a:r>
              <a:rPr lang="ru-RU" sz="1400" dirty="0" err="1">
                <a:latin typeface="Bahnschrift Light Condensed" panose="020B0502040204020203" pitchFamily="34" charset="0"/>
              </a:rPr>
              <a:t>об’єкту</a:t>
            </a:r>
            <a:r>
              <a:rPr lang="ru-RU" sz="1400" dirty="0">
                <a:latin typeface="Bahnschrift Light Condensed" panose="020B0502040204020203" pitchFamily="34" charset="0"/>
              </a:rPr>
              <a:t> </a:t>
            </a:r>
            <a:r>
              <a:rPr lang="ru-RU" sz="1400" dirty="0" err="1">
                <a:latin typeface="Bahnschrift Light Condensed" panose="020B0502040204020203" pitchFamily="34" charset="0"/>
              </a:rPr>
              <a:t>дослідження</a:t>
            </a:r>
            <a:endParaRPr lang="ru-RU" sz="1400" dirty="0">
              <a:latin typeface="Bahnschrift Light Condensed" panose="020B0502040204020203" pitchFamily="34" charset="0"/>
            </a:endParaRPr>
          </a:p>
          <a:p>
            <a:r>
              <a:rPr lang="ru-RU" sz="1400" dirty="0">
                <a:latin typeface="Bahnschrift Light Condensed" panose="020B0502040204020203" pitchFamily="34" charset="0"/>
              </a:rPr>
              <a:t>5. </a:t>
            </a:r>
            <a:r>
              <a:rPr lang="ru-RU" sz="1400" dirty="0" err="1">
                <a:latin typeface="Bahnschrift Light Condensed" panose="020B0502040204020203" pitchFamily="34" charset="0"/>
              </a:rPr>
              <a:t>Визначте</a:t>
            </a:r>
            <a:r>
              <a:rPr lang="ru-RU" sz="1400" dirty="0">
                <a:latin typeface="Bahnschrift Light Condensed" panose="020B0502040204020203" pitchFamily="34" charset="0"/>
              </a:rPr>
              <a:t> </a:t>
            </a:r>
            <a:r>
              <a:rPr lang="ru-RU" sz="1400" dirty="0" err="1">
                <a:latin typeface="Bahnschrift Light Condensed" panose="020B0502040204020203" pitchFamily="34" charset="0"/>
              </a:rPr>
              <a:t>основні</a:t>
            </a:r>
            <a:r>
              <a:rPr lang="ru-RU" sz="1400" dirty="0">
                <a:latin typeface="Bahnschrift Light Condensed" panose="020B0502040204020203" pitchFamily="34" charset="0"/>
              </a:rPr>
              <a:t> </a:t>
            </a:r>
            <a:r>
              <a:rPr lang="ru-RU" sz="1400" dirty="0" err="1">
                <a:latin typeface="Bahnschrift Light Condensed" panose="020B0502040204020203" pitchFamily="34" charset="0"/>
              </a:rPr>
              <a:t>принципи</a:t>
            </a:r>
            <a:r>
              <a:rPr lang="ru-RU" sz="1400" dirty="0">
                <a:latin typeface="Bahnschrift Light Condensed" panose="020B0502040204020203" pitchFamily="34" charset="0"/>
              </a:rPr>
              <a:t> системного </a:t>
            </a:r>
            <a:r>
              <a:rPr lang="ru-RU" sz="1400" dirty="0" err="1">
                <a:latin typeface="Bahnschrift Light Condensed" panose="020B0502040204020203" pitchFamily="34" charset="0"/>
              </a:rPr>
              <a:t>підходу</a:t>
            </a:r>
            <a:endParaRPr lang="ru-RU" sz="1400" dirty="0">
              <a:latin typeface="Bahnschrift Light Condensed" panose="020B0502040204020203" pitchFamily="34" charset="0"/>
            </a:endParaRPr>
          </a:p>
          <a:p>
            <a:r>
              <a:rPr lang="ru-RU" sz="1400" dirty="0">
                <a:latin typeface="Bahnschrift Light Condensed" panose="020B0502040204020203" pitchFamily="34" charset="0"/>
              </a:rPr>
              <a:t>6. У </a:t>
            </a:r>
            <a:r>
              <a:rPr lang="ru-RU" sz="1400" dirty="0" err="1">
                <a:latin typeface="Bahnschrift Light Condensed" panose="020B0502040204020203" pitchFamily="34" charset="0"/>
              </a:rPr>
              <a:t>чому</a:t>
            </a:r>
            <a:r>
              <a:rPr lang="ru-RU" sz="1400" dirty="0">
                <a:latin typeface="Bahnschrift Light Condensed" panose="020B0502040204020203" pitchFamily="34" charset="0"/>
              </a:rPr>
              <a:t> </a:t>
            </a:r>
            <a:r>
              <a:rPr lang="ru-RU" sz="1400" dirty="0" err="1">
                <a:latin typeface="Bahnschrift Light Condensed" panose="020B0502040204020203" pitchFamily="34" charset="0"/>
              </a:rPr>
              <a:t>полягає</a:t>
            </a:r>
            <a:r>
              <a:rPr lang="ru-RU" sz="1400" dirty="0">
                <a:latin typeface="Bahnschrift Light Condensed" panose="020B0502040204020203" pitchFamily="34" charset="0"/>
              </a:rPr>
              <a:t> </a:t>
            </a:r>
            <a:r>
              <a:rPr lang="ru-RU" sz="1400" dirty="0" err="1">
                <a:latin typeface="Bahnschrift Light Condensed" panose="020B0502040204020203" pitchFamily="34" charset="0"/>
              </a:rPr>
              <a:t>структурованість</a:t>
            </a:r>
            <a:r>
              <a:rPr lang="ru-RU" sz="1400" dirty="0">
                <a:latin typeface="Bahnschrift Light Condensed" panose="020B0502040204020203" pitchFamily="34" charset="0"/>
              </a:rPr>
              <a:t> </a:t>
            </a:r>
            <a:r>
              <a:rPr lang="ru-RU" sz="1400" dirty="0" err="1">
                <a:latin typeface="Bahnschrift Light Condensed" panose="020B0502040204020203" pitchFamily="34" charset="0"/>
              </a:rPr>
              <a:t>світу</a:t>
            </a:r>
            <a:r>
              <a:rPr lang="ru-RU" sz="1400" dirty="0">
                <a:latin typeface="Bahnschrift Light Condensed" panose="020B0502040204020203" pitchFamily="34" charset="0"/>
              </a:rPr>
              <a:t>? </a:t>
            </a:r>
            <a:r>
              <a:rPr lang="ru-RU" sz="1400" dirty="0" err="1">
                <a:latin typeface="Bahnschrift Light Condensed" panose="020B0502040204020203" pitchFamily="34" charset="0"/>
              </a:rPr>
              <a:t>Наведіть</a:t>
            </a:r>
            <a:r>
              <a:rPr lang="ru-RU" sz="1400" dirty="0">
                <a:latin typeface="Bahnschrift Light Condensed" panose="020B0502040204020203" pitchFamily="34" charset="0"/>
              </a:rPr>
              <a:t> приклад </a:t>
            </a:r>
            <a:r>
              <a:rPr lang="ru-RU" sz="1400" dirty="0" err="1">
                <a:latin typeface="Bahnschrift Light Condensed" panose="020B0502040204020203" pitchFamily="34" charset="0"/>
              </a:rPr>
              <a:t>структурованості</a:t>
            </a:r>
            <a:r>
              <a:rPr lang="ru-RU" sz="1400" dirty="0">
                <a:latin typeface="Bahnschrift Light Condensed" panose="020B0502040204020203" pitchFamily="34" charset="0"/>
              </a:rPr>
              <a:t>. </a:t>
            </a:r>
          </a:p>
          <a:p>
            <a:r>
              <a:rPr lang="ru-RU" sz="1400" dirty="0">
                <a:latin typeface="Bahnschrift Light Condensed" panose="020B0502040204020203" pitchFamily="34" charset="0"/>
              </a:rPr>
              <a:t>7. Як Ви </a:t>
            </a:r>
            <a:r>
              <a:rPr lang="ru-RU" sz="1400" dirty="0" err="1">
                <a:latin typeface="Bahnschrift Light Condensed" panose="020B0502040204020203" pitchFamily="34" charset="0"/>
              </a:rPr>
              <a:t>розумієте</a:t>
            </a:r>
            <a:r>
              <a:rPr lang="ru-RU" sz="1400" dirty="0">
                <a:latin typeface="Bahnschrift Light Condensed" panose="020B0502040204020203" pitchFamily="34" charset="0"/>
              </a:rPr>
              <a:t> </a:t>
            </a:r>
            <a:r>
              <a:rPr lang="ru-RU" sz="1400" dirty="0" err="1">
                <a:latin typeface="Bahnschrift Light Condensed" panose="020B0502040204020203" pitchFamily="34" charset="0"/>
              </a:rPr>
              <a:t>поняття</a:t>
            </a:r>
            <a:r>
              <a:rPr lang="ru-RU" sz="1400" dirty="0">
                <a:latin typeface="Bahnschrift Light Condensed" panose="020B0502040204020203" pitchFamily="34" charset="0"/>
              </a:rPr>
              <a:t> </a:t>
            </a:r>
            <a:r>
              <a:rPr lang="ru-RU" sz="1400" dirty="0" err="1">
                <a:latin typeface="Bahnschrift Light Condensed" panose="020B0502040204020203" pitchFamily="34" charset="0"/>
              </a:rPr>
              <a:t>ієрархії</a:t>
            </a:r>
            <a:r>
              <a:rPr lang="ru-RU" sz="1400" dirty="0">
                <a:latin typeface="Bahnschrift Light Condensed" panose="020B0502040204020203" pitchFamily="34" charset="0"/>
              </a:rPr>
              <a:t> структур? </a:t>
            </a:r>
          </a:p>
          <a:p>
            <a:r>
              <a:rPr lang="ru-RU" sz="1400" dirty="0">
                <a:latin typeface="Bahnschrift Light Condensed" panose="020B0502040204020203" pitchFamily="34" charset="0"/>
              </a:rPr>
              <a:t>8. </a:t>
            </a:r>
            <a:r>
              <a:rPr lang="ru-RU" sz="1400" dirty="0" err="1">
                <a:latin typeface="Bahnschrift Light Condensed" panose="020B0502040204020203" pitchFamily="34" charset="0"/>
              </a:rPr>
              <a:t>Поясніть</a:t>
            </a:r>
            <a:r>
              <a:rPr lang="ru-RU" sz="1400" dirty="0">
                <a:latin typeface="Bahnschrift Light Condensed" panose="020B0502040204020203" pitchFamily="34" charset="0"/>
              </a:rPr>
              <a:t>, у </a:t>
            </a:r>
            <a:r>
              <a:rPr lang="ru-RU" sz="1400" dirty="0" err="1">
                <a:latin typeface="Bahnschrift Light Condensed" panose="020B0502040204020203" pitchFamily="34" charset="0"/>
              </a:rPr>
              <a:t>чому</a:t>
            </a:r>
            <a:r>
              <a:rPr lang="ru-RU" sz="1400" dirty="0">
                <a:latin typeface="Bahnschrift Light Condensed" panose="020B0502040204020203" pitchFamily="34" charset="0"/>
              </a:rPr>
              <a:t> </a:t>
            </a:r>
            <a:r>
              <a:rPr lang="ru-RU" sz="1400" dirty="0" err="1">
                <a:latin typeface="Bahnschrift Light Condensed" panose="020B0502040204020203" pitchFamily="34" charset="0"/>
              </a:rPr>
              <a:t>полягає</a:t>
            </a:r>
            <a:r>
              <a:rPr lang="ru-RU" sz="1400" dirty="0">
                <a:latin typeface="Bahnschrift Light Condensed" panose="020B0502040204020203" pitchFamily="34" charset="0"/>
              </a:rPr>
              <a:t> </a:t>
            </a:r>
            <a:r>
              <a:rPr lang="ru-RU" sz="1400" dirty="0" err="1">
                <a:latin typeface="Bahnschrift Light Condensed" panose="020B0502040204020203" pitchFamily="34" charset="0"/>
              </a:rPr>
              <a:t>алгоритмічність</a:t>
            </a:r>
            <a:r>
              <a:rPr lang="ru-RU" sz="1400" dirty="0">
                <a:latin typeface="Bahnschrift Light Condensed" panose="020B0502040204020203" pitchFamily="34" charset="0"/>
              </a:rPr>
              <a:t> </a:t>
            </a:r>
            <a:r>
              <a:rPr lang="ru-RU" sz="1400" dirty="0" err="1">
                <a:latin typeface="Bahnschrift Light Condensed" panose="020B0502040204020203" pitchFamily="34" charset="0"/>
              </a:rPr>
              <a:t>діяльності</a:t>
            </a:r>
            <a:r>
              <a:rPr lang="ru-RU" sz="1400" dirty="0">
                <a:latin typeface="Bahnschrift Light Condensed" panose="020B0502040204020203" pitchFamily="34" charset="0"/>
              </a:rPr>
              <a:t>? </a:t>
            </a:r>
            <a:r>
              <a:rPr lang="ru-RU" sz="1400" dirty="0" err="1">
                <a:latin typeface="Bahnschrift Light Condensed" panose="020B0502040204020203" pitchFamily="34" charset="0"/>
              </a:rPr>
              <a:t>Наведіть</a:t>
            </a:r>
            <a:r>
              <a:rPr lang="ru-RU" sz="1400" dirty="0">
                <a:latin typeface="Bahnschrift Light Condensed" panose="020B0502040204020203" pitchFamily="34" charset="0"/>
              </a:rPr>
              <a:t> </a:t>
            </a:r>
            <a:r>
              <a:rPr lang="ru-RU" sz="1400" dirty="0" err="1">
                <a:latin typeface="Bahnschrift Light Condensed" panose="020B0502040204020203" pitchFamily="34" charset="0"/>
              </a:rPr>
              <a:t>приклади</a:t>
            </a:r>
            <a:r>
              <a:rPr lang="ru-RU" sz="1400" dirty="0">
                <a:latin typeface="Bahnschrift Light Condensed" panose="020B0502040204020203" pitchFamily="34" charset="0"/>
              </a:rPr>
              <a:t>. </a:t>
            </a:r>
          </a:p>
          <a:p>
            <a:r>
              <a:rPr lang="ru-RU" sz="1400" dirty="0">
                <a:latin typeface="Bahnschrift Light Condensed" panose="020B0502040204020203" pitchFamily="34" charset="0"/>
              </a:rPr>
              <a:t>9. Яке </a:t>
            </a:r>
            <a:r>
              <a:rPr lang="ru-RU" sz="1400" dirty="0" err="1">
                <a:latin typeface="Bahnschrift Light Condensed" panose="020B0502040204020203" pitchFamily="34" charset="0"/>
              </a:rPr>
              <a:t>практичне</a:t>
            </a:r>
            <a:r>
              <a:rPr lang="ru-RU" sz="1400" dirty="0">
                <a:latin typeface="Bahnschrift Light Condensed" panose="020B0502040204020203" pitchFamily="34" charset="0"/>
              </a:rPr>
              <a:t> </a:t>
            </a:r>
            <a:r>
              <a:rPr lang="ru-RU" sz="1400" dirty="0" err="1">
                <a:latin typeface="Bahnschrift Light Condensed" panose="020B0502040204020203" pitchFamily="34" charset="0"/>
              </a:rPr>
              <a:t>значення</a:t>
            </a:r>
            <a:r>
              <a:rPr lang="ru-RU" sz="1400" dirty="0">
                <a:latin typeface="Bahnschrift Light Condensed" panose="020B0502040204020203" pitchFamily="34" charset="0"/>
              </a:rPr>
              <a:t> </a:t>
            </a:r>
            <a:r>
              <a:rPr lang="ru-RU" sz="1400" dirty="0" err="1">
                <a:latin typeface="Bahnschrift Light Condensed" panose="020B0502040204020203" pitchFamily="34" charset="0"/>
              </a:rPr>
              <a:t>має</a:t>
            </a:r>
            <a:r>
              <a:rPr lang="ru-RU" sz="1400" dirty="0">
                <a:latin typeface="Bahnschrift Light Condensed" panose="020B0502040204020203" pitchFamily="34" charset="0"/>
              </a:rPr>
              <a:t> </a:t>
            </a:r>
            <a:r>
              <a:rPr lang="ru-RU" sz="1400" dirty="0" err="1">
                <a:latin typeface="Bahnschrift Light Condensed" panose="020B0502040204020203" pitchFamily="34" charset="0"/>
              </a:rPr>
              <a:t>системний</a:t>
            </a:r>
            <a:r>
              <a:rPr lang="ru-RU" sz="1400" dirty="0">
                <a:latin typeface="Bahnschrift Light Condensed" panose="020B0502040204020203" pitchFamily="34" charset="0"/>
              </a:rPr>
              <a:t> </a:t>
            </a:r>
            <a:r>
              <a:rPr lang="ru-RU" sz="1400" dirty="0" err="1">
                <a:latin typeface="Bahnschrift Light Condensed" panose="020B0502040204020203" pitchFamily="34" charset="0"/>
              </a:rPr>
              <a:t>аналіз</a:t>
            </a:r>
            <a:r>
              <a:rPr lang="ru-RU" sz="1400" dirty="0">
                <a:latin typeface="Bahnschrift Light Condensed" panose="020B0502040204020203" pitchFamily="34" charset="0"/>
              </a:rPr>
              <a:t>? </a:t>
            </a:r>
          </a:p>
          <a:p>
            <a:r>
              <a:rPr lang="ru-RU" sz="1400" dirty="0">
                <a:latin typeface="Bahnschrift Light Condensed" panose="020B0502040204020203" pitchFamily="34" charset="0"/>
              </a:rPr>
              <a:t>10. </a:t>
            </a:r>
            <a:r>
              <a:rPr lang="ru-RU" sz="1400" dirty="0" err="1">
                <a:latin typeface="Bahnschrift Light Condensed" panose="020B0502040204020203" pitchFamily="34" charset="0"/>
              </a:rPr>
              <a:t>Які</a:t>
            </a:r>
            <a:r>
              <a:rPr lang="ru-RU" sz="1400" dirty="0">
                <a:latin typeface="Bahnschrift Light Condensed" panose="020B0502040204020203" pitchFamily="34" charset="0"/>
              </a:rPr>
              <a:t> </a:t>
            </a:r>
            <a:r>
              <a:rPr lang="ru-RU" sz="1400" dirty="0" err="1">
                <a:latin typeface="Bahnschrift Light Condensed" panose="020B0502040204020203" pitchFamily="34" charset="0"/>
              </a:rPr>
              <a:t>проблеми</a:t>
            </a:r>
            <a:r>
              <a:rPr lang="ru-RU" sz="1400" dirty="0">
                <a:latin typeface="Bahnschrift Light Condensed" panose="020B0502040204020203" pitchFamily="34" charset="0"/>
              </a:rPr>
              <a:t> в системному </a:t>
            </a:r>
            <a:r>
              <a:rPr lang="ru-RU" sz="1400" dirty="0" err="1">
                <a:latin typeface="Bahnschrift Light Condensed" panose="020B0502040204020203" pitchFamily="34" charset="0"/>
              </a:rPr>
              <a:t>аналізі</a:t>
            </a:r>
            <a:r>
              <a:rPr lang="ru-RU" sz="1400" dirty="0">
                <a:latin typeface="Bahnschrift Light Condensed" panose="020B0502040204020203" pitchFamily="34" charset="0"/>
              </a:rPr>
              <a:t> </a:t>
            </a:r>
            <a:r>
              <a:rPr lang="ru-RU" sz="1400" dirty="0" err="1">
                <a:latin typeface="Bahnschrift Light Condensed" panose="020B0502040204020203" pitchFamily="34" charset="0"/>
              </a:rPr>
              <a:t>відносять</a:t>
            </a:r>
            <a:r>
              <a:rPr lang="ru-RU" sz="1400" dirty="0">
                <a:latin typeface="Bahnschrift Light Condensed" panose="020B0502040204020203" pitchFamily="34" charset="0"/>
              </a:rPr>
              <a:t> до </a:t>
            </a:r>
            <a:r>
              <a:rPr lang="ru-RU" sz="1400" dirty="0" err="1">
                <a:latin typeface="Bahnschrift Light Condensed" panose="020B0502040204020203" pitchFamily="34" charset="0"/>
              </a:rPr>
              <a:t>глобальних</a:t>
            </a:r>
            <a:r>
              <a:rPr lang="ru-RU" sz="1400" dirty="0">
                <a:latin typeface="Bahnschrift Light Condensed" panose="020B0502040204020203" pitchFamily="34" charset="0"/>
              </a:rPr>
              <a:t>, а </a:t>
            </a:r>
            <a:r>
              <a:rPr lang="ru-RU" sz="1400" dirty="0" err="1">
                <a:latin typeface="Bahnschrift Light Condensed" panose="020B0502040204020203" pitchFamily="34" charset="0"/>
              </a:rPr>
              <a:t>які</a:t>
            </a:r>
            <a:r>
              <a:rPr lang="ru-RU" sz="1400" dirty="0">
                <a:latin typeface="Bahnschrift Light Condensed" panose="020B0502040204020203" pitchFamily="34" charset="0"/>
              </a:rPr>
              <a:t> до </a:t>
            </a:r>
            <a:r>
              <a:rPr lang="ru-RU" sz="1400" dirty="0" err="1">
                <a:latin typeface="Bahnschrift Light Condensed" panose="020B0502040204020203" pitchFamily="34" charset="0"/>
              </a:rPr>
              <a:t>універсальних</a:t>
            </a:r>
            <a:r>
              <a:rPr lang="ru-RU" sz="1400" dirty="0">
                <a:latin typeface="Bahnschrift Light Condensed" panose="020B0502040204020203" pitchFamily="34" charset="0"/>
              </a:rPr>
              <a:t>? </a:t>
            </a:r>
          </a:p>
          <a:p>
            <a:r>
              <a:rPr lang="ru-RU" sz="1400" dirty="0">
                <a:latin typeface="Bahnschrift Light Condensed" panose="020B0502040204020203" pitchFamily="34" charset="0"/>
              </a:rPr>
              <a:t>11. </a:t>
            </a:r>
            <a:r>
              <a:rPr lang="ru-RU" sz="1400" dirty="0" err="1">
                <a:latin typeface="Bahnschrift Light Condensed" panose="020B0502040204020203" pitchFamily="34" charset="0"/>
              </a:rPr>
              <a:t>Які</a:t>
            </a:r>
            <a:r>
              <a:rPr lang="ru-RU" sz="1400" dirty="0">
                <a:latin typeface="Bahnschrift Light Condensed" panose="020B0502040204020203" pitchFamily="34" charset="0"/>
              </a:rPr>
              <a:t> </a:t>
            </a:r>
            <a:r>
              <a:rPr lang="ru-RU" sz="1400" dirty="0" err="1">
                <a:latin typeface="Bahnschrift Light Condensed" panose="020B0502040204020203" pitchFamily="34" charset="0"/>
              </a:rPr>
              <a:t>особливості</a:t>
            </a:r>
            <a:r>
              <a:rPr lang="ru-RU" sz="1400" dirty="0">
                <a:latin typeface="Bahnschrift Light Condensed" panose="020B0502040204020203" pitchFamily="34" charset="0"/>
              </a:rPr>
              <a:t> </a:t>
            </a:r>
            <a:r>
              <a:rPr lang="ru-RU" sz="1400" dirty="0" err="1">
                <a:latin typeface="Bahnschrift Light Condensed" panose="020B0502040204020203" pitchFamily="34" charset="0"/>
              </a:rPr>
              <a:t>мислення</a:t>
            </a:r>
            <a:r>
              <a:rPr lang="ru-RU" sz="1400" dirty="0">
                <a:latin typeface="Bahnschrift Light Condensed" panose="020B0502040204020203" pitchFamily="34" charset="0"/>
              </a:rPr>
              <a:t> </a:t>
            </a:r>
            <a:r>
              <a:rPr lang="ru-RU" sz="1400" dirty="0" err="1">
                <a:latin typeface="Bahnschrift Light Condensed" panose="020B0502040204020203" pitchFamily="34" charset="0"/>
              </a:rPr>
              <a:t>дозволяють</a:t>
            </a:r>
            <a:r>
              <a:rPr lang="ru-RU" sz="1400" dirty="0">
                <a:latin typeface="Bahnschrift Light Condensed" panose="020B0502040204020203" pitchFamily="34" charset="0"/>
              </a:rPr>
              <a:t> </a:t>
            </a:r>
            <a:r>
              <a:rPr lang="ru-RU" sz="1400" dirty="0" err="1">
                <a:latin typeface="Bahnschrift Light Condensed" panose="020B0502040204020203" pitchFamily="34" charset="0"/>
              </a:rPr>
              <a:t>стверджувати</a:t>
            </a:r>
            <a:r>
              <a:rPr lang="ru-RU" sz="1400" dirty="0">
                <a:latin typeface="Bahnschrift Light Condensed" panose="020B0502040204020203" pitchFamily="34" charset="0"/>
              </a:rPr>
              <a:t>, </a:t>
            </a:r>
            <a:r>
              <a:rPr lang="ru-RU" sz="1400" dirty="0" err="1">
                <a:latin typeface="Bahnschrift Light Condensed" panose="020B0502040204020203" pitchFamily="34" charset="0"/>
              </a:rPr>
              <a:t>що</a:t>
            </a:r>
            <a:r>
              <a:rPr lang="ru-RU" sz="1400" dirty="0">
                <a:latin typeface="Bahnschrift Light Condensed" panose="020B0502040204020203" pitchFamily="34" charset="0"/>
              </a:rPr>
              <a:t> </a:t>
            </a:r>
            <a:r>
              <a:rPr lang="ru-RU" sz="1400" dirty="0" err="1">
                <a:latin typeface="Bahnschrift Light Condensed" panose="020B0502040204020203" pitchFamily="34" charset="0"/>
              </a:rPr>
              <a:t>воно</a:t>
            </a:r>
            <a:r>
              <a:rPr lang="ru-RU" sz="1400" dirty="0">
                <a:latin typeface="Bahnschrift Light Condensed" panose="020B0502040204020203" pitchFamily="34" charset="0"/>
              </a:rPr>
              <a:t> </a:t>
            </a:r>
            <a:r>
              <a:rPr lang="ru-RU" sz="1400" dirty="0" err="1">
                <a:latin typeface="Bahnschrift Light Condensed" panose="020B0502040204020203" pitchFamily="34" charset="0"/>
              </a:rPr>
              <a:t>системне</a:t>
            </a:r>
            <a:r>
              <a:rPr lang="ru-RU" sz="1400" dirty="0">
                <a:latin typeface="Bahnschrift Light Condensed" panose="020B0502040204020203" pitchFamily="34" charset="0"/>
              </a:rPr>
              <a:t>?</a:t>
            </a:r>
          </a:p>
          <a:p>
            <a:r>
              <a:rPr lang="ru-RU" sz="1400" dirty="0">
                <a:latin typeface="Bahnschrift Light Condensed" panose="020B0502040204020203" pitchFamily="34" charset="0"/>
              </a:rPr>
              <a:t>12. </a:t>
            </a:r>
            <a:r>
              <a:rPr lang="ru-RU" sz="1400" dirty="0" err="1">
                <a:latin typeface="Bahnschrift Light Condensed" panose="020B0502040204020203" pitchFamily="34" charset="0"/>
              </a:rPr>
              <a:t>Сформулюйте</a:t>
            </a:r>
            <a:r>
              <a:rPr lang="ru-RU" sz="1400" dirty="0">
                <a:latin typeface="Bahnschrift Light Condensed" panose="020B0502040204020203" pitchFamily="34" charset="0"/>
              </a:rPr>
              <a:t> </a:t>
            </a:r>
            <a:r>
              <a:rPr lang="ru-RU" sz="1400" dirty="0" err="1">
                <a:latin typeface="Bahnschrift Light Condensed" panose="020B0502040204020203" pitchFamily="34" charset="0"/>
              </a:rPr>
              <a:t>визначення</a:t>
            </a:r>
            <a:r>
              <a:rPr lang="ru-RU" sz="1400" dirty="0">
                <a:latin typeface="Bahnschrift Light Condensed" panose="020B0502040204020203" pitchFamily="34" charset="0"/>
              </a:rPr>
              <a:t> </a:t>
            </a:r>
            <a:r>
              <a:rPr lang="ru-RU" sz="1400" dirty="0" err="1">
                <a:latin typeface="Bahnschrift Light Condensed" panose="020B0502040204020203" pitchFamily="34" charset="0"/>
              </a:rPr>
              <a:t>системи</a:t>
            </a:r>
            <a:r>
              <a:rPr lang="ru-RU" sz="1400" dirty="0">
                <a:latin typeface="Bahnschrift Light Condensed" panose="020B0502040204020203" pitchFamily="34" charset="0"/>
              </a:rPr>
              <a:t>. </a:t>
            </a:r>
          </a:p>
          <a:p>
            <a:r>
              <a:rPr lang="ru-RU" sz="1400" dirty="0">
                <a:latin typeface="Bahnschrift Light Condensed" panose="020B0502040204020203" pitchFamily="34" charset="0"/>
              </a:rPr>
              <a:t>13. </a:t>
            </a:r>
            <a:r>
              <a:rPr lang="ru-RU" sz="1400" dirty="0" err="1">
                <a:latin typeface="Bahnschrift Light Condensed" panose="020B0502040204020203" pitchFamily="34" charset="0"/>
              </a:rPr>
              <a:t>Які</a:t>
            </a:r>
            <a:r>
              <a:rPr lang="ru-RU" sz="1400" dirty="0">
                <a:latin typeface="Bahnschrift Light Condensed" panose="020B0502040204020203" pitchFamily="34" charset="0"/>
              </a:rPr>
              <a:t> </a:t>
            </a:r>
            <a:r>
              <a:rPr lang="ru-RU" sz="1400" dirty="0" err="1">
                <a:latin typeface="Bahnschrift Light Condensed" panose="020B0502040204020203" pitchFamily="34" charset="0"/>
              </a:rPr>
              <a:t>системи</a:t>
            </a:r>
            <a:r>
              <a:rPr lang="ru-RU" sz="1400" dirty="0">
                <a:latin typeface="Bahnschrift Light Condensed" panose="020B0502040204020203" pitchFamily="34" charset="0"/>
              </a:rPr>
              <a:t> </a:t>
            </a:r>
            <a:r>
              <a:rPr lang="ru-RU" sz="1400" dirty="0" err="1">
                <a:latin typeface="Bahnschrift Light Condensed" panose="020B0502040204020203" pitchFamily="34" charset="0"/>
              </a:rPr>
              <a:t>відносять</a:t>
            </a:r>
            <a:r>
              <a:rPr lang="ru-RU" sz="1400" dirty="0">
                <a:latin typeface="Bahnschrift Light Condensed" panose="020B0502040204020203" pitchFamily="34" charset="0"/>
              </a:rPr>
              <a:t> до </a:t>
            </a:r>
            <a:r>
              <a:rPr lang="ru-RU" sz="1400" dirty="0" err="1">
                <a:latin typeface="Bahnschrift Light Condensed" panose="020B0502040204020203" pitchFamily="34" charset="0"/>
              </a:rPr>
              <a:t>матеріальних</a:t>
            </a:r>
            <a:r>
              <a:rPr lang="ru-RU" sz="1400" dirty="0">
                <a:latin typeface="Bahnschrift Light Condensed" panose="020B0502040204020203" pitchFamily="34" charset="0"/>
              </a:rPr>
              <a:t>? </a:t>
            </a:r>
          </a:p>
          <a:p>
            <a:r>
              <a:rPr lang="ru-RU" sz="1400" dirty="0">
                <a:latin typeface="Bahnschrift Light Condensed" panose="020B0502040204020203" pitchFamily="34" charset="0"/>
              </a:rPr>
              <a:t>14. </a:t>
            </a:r>
            <a:r>
              <a:rPr lang="ru-RU" sz="1400" dirty="0" err="1">
                <a:latin typeface="Bahnschrift Light Condensed" panose="020B0502040204020203" pitchFamily="34" charset="0"/>
              </a:rPr>
              <a:t>Наведіть</a:t>
            </a:r>
            <a:r>
              <a:rPr lang="ru-RU" sz="1400" dirty="0">
                <a:latin typeface="Bahnschrift Light Condensed" panose="020B0502040204020203" pitchFamily="34" charset="0"/>
              </a:rPr>
              <a:t> </a:t>
            </a:r>
            <a:r>
              <a:rPr lang="ru-RU" sz="1400" dirty="0" err="1">
                <a:latin typeface="Bahnschrift Light Condensed" panose="020B0502040204020203" pitchFamily="34" charset="0"/>
              </a:rPr>
              <a:t>приклади</a:t>
            </a:r>
            <a:r>
              <a:rPr lang="ru-RU" sz="1400" dirty="0">
                <a:latin typeface="Bahnschrift Light Condensed" panose="020B0502040204020203" pitchFamily="34" charset="0"/>
              </a:rPr>
              <a:t> </a:t>
            </a:r>
            <a:r>
              <a:rPr lang="ru-RU" sz="1400" dirty="0" err="1">
                <a:latin typeface="Bahnschrift Light Condensed" panose="020B0502040204020203" pitchFamily="34" charset="0"/>
              </a:rPr>
              <a:t>ідеальних</a:t>
            </a:r>
            <a:r>
              <a:rPr lang="ru-RU" sz="1400" dirty="0">
                <a:latin typeface="Bahnschrift Light Condensed" panose="020B0502040204020203" pitchFamily="34" charset="0"/>
              </a:rPr>
              <a:t> систем. </a:t>
            </a:r>
          </a:p>
          <a:p>
            <a:r>
              <a:rPr lang="ru-RU" sz="1400" dirty="0">
                <a:latin typeface="Bahnschrift Light Condensed" panose="020B0502040204020203" pitchFamily="34" charset="0"/>
              </a:rPr>
              <a:t>15. </a:t>
            </a:r>
            <a:r>
              <a:rPr lang="ru-RU" sz="1400" dirty="0" err="1">
                <a:latin typeface="Bahnschrift Light Condensed" panose="020B0502040204020203" pitchFamily="34" charset="0"/>
              </a:rPr>
              <a:t>Які</a:t>
            </a:r>
            <a:r>
              <a:rPr lang="ru-RU" sz="1400" dirty="0">
                <a:latin typeface="Bahnschrift Light Condensed" panose="020B0502040204020203" pitchFamily="34" charset="0"/>
              </a:rPr>
              <a:t> </a:t>
            </a:r>
            <a:r>
              <a:rPr lang="ru-RU" sz="1400" dirty="0" err="1">
                <a:latin typeface="Bahnschrift Light Condensed" panose="020B0502040204020203" pitchFamily="34" charset="0"/>
              </a:rPr>
              <a:t>основні</a:t>
            </a:r>
            <a:r>
              <a:rPr lang="ru-RU" sz="1400" dirty="0">
                <a:latin typeface="Bahnschrift Light Condensed" panose="020B0502040204020203" pitchFamily="34" charset="0"/>
              </a:rPr>
              <a:t> </a:t>
            </a:r>
            <a:r>
              <a:rPr lang="ru-RU" sz="1400" dirty="0" err="1">
                <a:latin typeface="Bahnschrift Light Condensed" panose="020B0502040204020203" pitchFamily="34" charset="0"/>
              </a:rPr>
              <a:t>ознаки</a:t>
            </a:r>
            <a:r>
              <a:rPr lang="ru-RU" sz="1400" dirty="0">
                <a:latin typeface="Bahnschrift Light Condensed" panose="020B0502040204020203" pitchFamily="34" charset="0"/>
              </a:rPr>
              <a:t> </a:t>
            </a:r>
            <a:r>
              <a:rPr lang="ru-RU" sz="1400" dirty="0" err="1">
                <a:latin typeface="Bahnschrift Light Condensed" panose="020B0502040204020203" pitchFamily="34" charset="0"/>
              </a:rPr>
              <a:t>системи</a:t>
            </a:r>
            <a:r>
              <a:rPr lang="ru-RU" sz="1400" dirty="0">
                <a:latin typeface="Bahnschrift Light Condensed" panose="020B0502040204020203" pitchFamily="34" charset="0"/>
              </a:rPr>
              <a:t>? </a:t>
            </a:r>
          </a:p>
          <a:p>
            <a:r>
              <a:rPr lang="ru-RU" sz="1400" dirty="0">
                <a:latin typeface="Bahnschrift Light Condensed" panose="020B0502040204020203" pitchFamily="34" charset="0"/>
              </a:rPr>
              <a:t>16. </a:t>
            </a:r>
            <a:r>
              <a:rPr lang="ru-RU" sz="1400" dirty="0" err="1">
                <a:latin typeface="Bahnschrift Light Condensed" panose="020B0502040204020203" pitchFamily="34" charset="0"/>
              </a:rPr>
              <a:t>Що</a:t>
            </a:r>
            <a:r>
              <a:rPr lang="ru-RU" sz="1400" dirty="0">
                <a:latin typeface="Bahnschrift Light Condensed" panose="020B0502040204020203" pitchFamily="34" charset="0"/>
              </a:rPr>
              <a:t> </a:t>
            </a:r>
            <a:r>
              <a:rPr lang="ru-RU" sz="1400" dirty="0" err="1">
                <a:latin typeface="Bahnschrift Light Condensed" panose="020B0502040204020203" pitchFamily="34" charset="0"/>
              </a:rPr>
              <a:t>розуміють</a:t>
            </a:r>
            <a:r>
              <a:rPr lang="ru-RU" sz="1400" dirty="0">
                <a:latin typeface="Bahnschrift Light Condensed" panose="020B0502040204020203" pitchFamily="34" charset="0"/>
              </a:rPr>
              <a:t> </a:t>
            </a:r>
            <a:r>
              <a:rPr lang="ru-RU" sz="1400" dirty="0" err="1">
                <a:latin typeface="Bahnschrift Light Condensed" panose="020B0502040204020203" pitchFamily="34" charset="0"/>
              </a:rPr>
              <a:t>під</a:t>
            </a:r>
            <a:r>
              <a:rPr lang="ru-RU" sz="1400" dirty="0">
                <a:latin typeface="Bahnschrift Light Condensed" panose="020B0502040204020203" pitchFamily="34" charset="0"/>
              </a:rPr>
              <a:t> </a:t>
            </a:r>
            <a:r>
              <a:rPr lang="ru-RU" sz="1400" dirty="0" err="1">
                <a:latin typeface="Bahnschrift Light Condensed" panose="020B0502040204020203" pitchFamily="34" charset="0"/>
              </a:rPr>
              <a:t>поняттям</a:t>
            </a:r>
            <a:r>
              <a:rPr lang="ru-RU" sz="1400" dirty="0">
                <a:latin typeface="Bahnschrift Light Condensed" panose="020B0502040204020203" pitchFamily="34" charset="0"/>
              </a:rPr>
              <a:t> “</a:t>
            </a:r>
            <a:r>
              <a:rPr lang="ru-RU" sz="1400" dirty="0" err="1">
                <a:latin typeface="Bahnschrift Light Condensed" panose="020B0502040204020203" pitchFamily="34" charset="0"/>
              </a:rPr>
              <a:t>цілісність</a:t>
            </a:r>
            <a:r>
              <a:rPr lang="ru-RU" sz="1400" dirty="0">
                <a:latin typeface="Bahnschrift Light Condensed" panose="020B0502040204020203" pitchFamily="34" charset="0"/>
              </a:rPr>
              <a:t> </a:t>
            </a:r>
            <a:r>
              <a:rPr lang="ru-RU" sz="1400" dirty="0" err="1">
                <a:latin typeface="Bahnschrift Light Condensed" panose="020B0502040204020203" pitchFamily="34" charset="0"/>
              </a:rPr>
              <a:t>системи</a:t>
            </a:r>
            <a:r>
              <a:rPr lang="ru-RU" sz="1400" dirty="0">
                <a:latin typeface="Bahnschrift Light Condensed" panose="020B0502040204020203" pitchFamily="34" charset="0"/>
              </a:rPr>
              <a:t>”? </a:t>
            </a:r>
          </a:p>
          <a:p>
            <a:r>
              <a:rPr lang="ru-RU" sz="1400" dirty="0">
                <a:latin typeface="Bahnschrift Light Condensed" panose="020B0502040204020203" pitchFamily="34" charset="0"/>
              </a:rPr>
              <a:t>17. </a:t>
            </a:r>
            <a:r>
              <a:rPr lang="ru-RU" sz="1400" dirty="0" err="1">
                <a:latin typeface="Bahnschrift Light Condensed" panose="020B0502040204020203" pitchFamily="34" charset="0"/>
              </a:rPr>
              <a:t>Що</a:t>
            </a:r>
            <a:r>
              <a:rPr lang="ru-RU" sz="1400" dirty="0">
                <a:latin typeface="Bahnschrift Light Condensed" panose="020B0502040204020203" pitchFamily="34" charset="0"/>
              </a:rPr>
              <a:t> </a:t>
            </a:r>
            <a:r>
              <a:rPr lang="ru-RU" sz="1400" dirty="0" err="1">
                <a:latin typeface="Bahnschrift Light Condensed" panose="020B0502040204020203" pitchFamily="34" charset="0"/>
              </a:rPr>
              <a:t>розуміють</a:t>
            </a:r>
            <a:r>
              <a:rPr lang="ru-RU" sz="1400" dirty="0">
                <a:latin typeface="Bahnschrift Light Condensed" panose="020B0502040204020203" pitchFamily="34" charset="0"/>
              </a:rPr>
              <a:t> </a:t>
            </a:r>
            <a:r>
              <a:rPr lang="ru-RU" sz="1400" dirty="0" err="1">
                <a:latin typeface="Bahnschrift Light Condensed" panose="020B0502040204020203" pitchFamily="34" charset="0"/>
              </a:rPr>
              <a:t>під</a:t>
            </a:r>
            <a:r>
              <a:rPr lang="ru-RU" sz="1400" dirty="0">
                <a:latin typeface="Bahnschrift Light Condensed" panose="020B0502040204020203" pitchFamily="34" charset="0"/>
              </a:rPr>
              <a:t> </a:t>
            </a:r>
            <a:r>
              <a:rPr lang="ru-RU" sz="1400" dirty="0" err="1">
                <a:latin typeface="Bahnschrift Light Condensed" panose="020B0502040204020203" pitchFamily="34" charset="0"/>
              </a:rPr>
              <a:t>поняттям</a:t>
            </a:r>
            <a:r>
              <a:rPr lang="ru-RU" sz="1400" dirty="0">
                <a:latin typeface="Bahnschrift Light Condensed" panose="020B0502040204020203" pitchFamily="34" charset="0"/>
              </a:rPr>
              <a:t> “</a:t>
            </a:r>
            <a:r>
              <a:rPr lang="ru-RU" sz="1400" dirty="0" err="1">
                <a:latin typeface="Bahnschrift Light Condensed" panose="020B0502040204020203" pitchFamily="34" charset="0"/>
              </a:rPr>
              <a:t>якісна</a:t>
            </a:r>
            <a:r>
              <a:rPr lang="ru-RU" sz="1400" dirty="0">
                <a:latin typeface="Bahnschrift Light Condensed" panose="020B0502040204020203" pitchFamily="34" charset="0"/>
              </a:rPr>
              <a:t> </a:t>
            </a:r>
            <a:r>
              <a:rPr lang="ru-RU" sz="1400" dirty="0" err="1">
                <a:latin typeface="Bahnschrift Light Condensed" panose="020B0502040204020203" pitchFamily="34" charset="0"/>
              </a:rPr>
              <a:t>визначеність</a:t>
            </a:r>
            <a:r>
              <a:rPr lang="ru-RU" sz="1400" dirty="0">
                <a:latin typeface="Bahnschrift Light Condensed" panose="020B0502040204020203" pitchFamily="34" charset="0"/>
              </a:rPr>
              <a:t> </a:t>
            </a:r>
            <a:r>
              <a:rPr lang="ru-RU" sz="1400" dirty="0" err="1">
                <a:latin typeface="Bahnschrift Light Condensed" panose="020B0502040204020203" pitchFamily="34" charset="0"/>
              </a:rPr>
              <a:t>системи</a:t>
            </a:r>
            <a:r>
              <a:rPr lang="ru-RU" sz="1400" dirty="0">
                <a:latin typeface="Bahnschrift Light Condensed" panose="020B0502040204020203" pitchFamily="34" charset="0"/>
              </a:rPr>
              <a:t>”?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65CE810-4831-4AFD-B29B-07627EAFF083}"/>
              </a:ext>
            </a:extLst>
          </p:cNvPr>
          <p:cNvSpPr txBox="1"/>
          <p:nvPr/>
        </p:nvSpPr>
        <p:spPr>
          <a:xfrm>
            <a:off x="4887896" y="6360850"/>
            <a:ext cx="4698064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600" dirty="0">
                <a:latin typeface="Bahnschrift Light Condensed" panose="020B0502040204020203" pitchFamily="34" charset="0"/>
              </a:rPr>
              <a:t>Гарант </a:t>
            </a:r>
            <a:r>
              <a:rPr lang="ru-RU" sz="1600" dirty="0" err="1">
                <a:latin typeface="Bahnschrift Light Condensed" panose="020B0502040204020203" pitchFamily="34" charset="0"/>
              </a:rPr>
              <a:t>освітньої</a:t>
            </a:r>
            <a:r>
              <a:rPr lang="ru-RU" sz="1600" dirty="0">
                <a:latin typeface="Bahnschrift Light Condensed" panose="020B0502040204020203" pitchFamily="34" charset="0"/>
              </a:rPr>
              <a:t> </a:t>
            </a:r>
            <a:r>
              <a:rPr lang="ru-RU" sz="1600" dirty="0" err="1">
                <a:latin typeface="Bahnschrift Light Condensed" panose="020B0502040204020203" pitchFamily="34" charset="0"/>
              </a:rPr>
              <a:t>програми</a:t>
            </a:r>
            <a:r>
              <a:rPr lang="ru-RU" sz="1600" dirty="0">
                <a:latin typeface="Bahnschrift Light Condensed" panose="020B0502040204020203" pitchFamily="34" charset="0"/>
              </a:rPr>
              <a:t>_______________________Павло БУДАНОВ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8DD23BF-5B12-4F62-B437-6AF935AE302F}"/>
              </a:ext>
            </a:extLst>
          </p:cNvPr>
          <p:cNvSpPr txBox="1"/>
          <p:nvPr/>
        </p:nvSpPr>
        <p:spPr>
          <a:xfrm>
            <a:off x="170895" y="6360850"/>
            <a:ext cx="3806302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600" dirty="0" err="1">
                <a:latin typeface="Bahnschrift Light Condensed" panose="020B0502040204020203" pitchFamily="34" charset="0"/>
              </a:rPr>
              <a:t>Викладач</a:t>
            </a:r>
            <a:r>
              <a:rPr lang="ru-RU" sz="1600" dirty="0">
                <a:latin typeface="Bahnschrift Light Condensed" panose="020B0502040204020203" pitchFamily="34" charset="0"/>
              </a:rPr>
              <a:t>______________________ Артем ЧЕРНЮК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BB4CDA3-5D41-4FCB-B744-D4D650E26D4C}"/>
              </a:ext>
            </a:extLst>
          </p:cNvPr>
          <p:cNvSpPr txBox="1"/>
          <p:nvPr/>
        </p:nvSpPr>
        <p:spPr>
          <a:xfrm>
            <a:off x="5768340" y="188353"/>
            <a:ext cx="6332220" cy="61247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400" dirty="0">
                <a:latin typeface="Bahnschrift Light Condensed" panose="020B0502040204020203" pitchFamily="34" charset="0"/>
              </a:rPr>
              <a:t>18. Як </a:t>
            </a:r>
            <a:r>
              <a:rPr lang="ru-RU" sz="1400" dirty="0" err="1">
                <a:latin typeface="Bahnschrift Light Condensed" panose="020B0502040204020203" pitchFamily="34" charset="0"/>
              </a:rPr>
              <a:t>поділяють</a:t>
            </a:r>
            <a:r>
              <a:rPr lang="ru-RU" sz="1400" dirty="0">
                <a:latin typeface="Bahnschrift Light Condensed" panose="020B0502040204020203" pitchFamily="34" charset="0"/>
              </a:rPr>
              <a:t> </a:t>
            </a:r>
            <a:r>
              <a:rPr lang="ru-RU" sz="1400" dirty="0" err="1">
                <a:latin typeface="Bahnschrift Light Condensed" panose="020B0502040204020203" pitchFamily="34" charset="0"/>
              </a:rPr>
              <a:t>системи</a:t>
            </a:r>
            <a:r>
              <a:rPr lang="ru-RU" sz="1400" dirty="0">
                <a:latin typeface="Bahnschrift Light Condensed" panose="020B0502040204020203" pitchFamily="34" charset="0"/>
              </a:rPr>
              <a:t> за </a:t>
            </a:r>
            <a:r>
              <a:rPr lang="ru-RU" sz="1400" dirty="0" err="1">
                <a:latin typeface="Bahnschrift Light Condensed" panose="020B0502040204020203" pitchFamily="34" charset="0"/>
              </a:rPr>
              <a:t>їх</a:t>
            </a:r>
            <a:r>
              <a:rPr lang="ru-RU" sz="1400" dirty="0">
                <a:latin typeface="Bahnschrift Light Condensed" panose="020B0502040204020203" pitchFamily="34" charset="0"/>
              </a:rPr>
              <a:t> </a:t>
            </a:r>
            <a:r>
              <a:rPr lang="ru-RU" sz="1400" dirty="0" err="1">
                <a:latin typeface="Bahnschrift Light Condensed" panose="020B0502040204020203" pitchFamily="34" charset="0"/>
              </a:rPr>
              <a:t>походженням</a:t>
            </a:r>
            <a:r>
              <a:rPr lang="ru-RU" sz="1400" dirty="0">
                <a:latin typeface="Bahnschrift Light Condensed" panose="020B0502040204020203" pitchFamily="34" charset="0"/>
              </a:rPr>
              <a:t>? </a:t>
            </a:r>
          </a:p>
          <a:p>
            <a:r>
              <a:rPr lang="ru-RU" sz="1400" dirty="0">
                <a:latin typeface="Bahnschrift Light Condensed" panose="020B0502040204020203" pitchFamily="34" charset="0"/>
              </a:rPr>
              <a:t>19. У </a:t>
            </a:r>
            <a:r>
              <a:rPr lang="ru-RU" sz="1400" dirty="0" err="1">
                <a:latin typeface="Bahnschrift Light Condensed" panose="020B0502040204020203" pitchFamily="34" charset="0"/>
              </a:rPr>
              <a:t>чому</a:t>
            </a:r>
            <a:r>
              <a:rPr lang="ru-RU" sz="1400" dirty="0">
                <a:latin typeface="Bahnschrift Light Condensed" panose="020B0502040204020203" pitchFamily="34" charset="0"/>
              </a:rPr>
              <a:t> </a:t>
            </a:r>
            <a:r>
              <a:rPr lang="ru-RU" sz="1400" dirty="0" err="1">
                <a:latin typeface="Bahnschrift Light Condensed" panose="020B0502040204020203" pitchFamily="34" charset="0"/>
              </a:rPr>
              <a:t>полягає</a:t>
            </a:r>
            <a:r>
              <a:rPr lang="ru-RU" sz="1400" dirty="0">
                <a:latin typeface="Bahnschrift Light Condensed" panose="020B0502040204020203" pitchFamily="34" charset="0"/>
              </a:rPr>
              <a:t> проблема </a:t>
            </a:r>
            <a:r>
              <a:rPr lang="ru-RU" sz="1400" dirty="0" err="1">
                <a:latin typeface="Bahnschrift Light Condensed" panose="020B0502040204020203" pitchFamily="34" charset="0"/>
              </a:rPr>
              <a:t>визначення</a:t>
            </a:r>
            <a:r>
              <a:rPr lang="ru-RU" sz="1400" dirty="0">
                <a:latin typeface="Bahnschrift Light Condensed" panose="020B0502040204020203" pitchFamily="34" charset="0"/>
              </a:rPr>
              <a:t> </a:t>
            </a:r>
            <a:r>
              <a:rPr lang="ru-RU" sz="1400" dirty="0" err="1">
                <a:latin typeface="Bahnschrift Light Condensed" panose="020B0502040204020203" pitchFamily="34" charset="0"/>
              </a:rPr>
              <a:t>границь</a:t>
            </a:r>
            <a:r>
              <a:rPr lang="ru-RU" sz="1400" dirty="0">
                <a:latin typeface="Bahnschrift Light Condensed" panose="020B0502040204020203" pitchFamily="34" charset="0"/>
              </a:rPr>
              <a:t> </a:t>
            </a:r>
            <a:r>
              <a:rPr lang="ru-RU" sz="1400" dirty="0" err="1">
                <a:latin typeface="Bahnschrift Light Condensed" panose="020B0502040204020203" pitchFamily="34" charset="0"/>
              </a:rPr>
              <a:t>системи</a:t>
            </a:r>
            <a:r>
              <a:rPr lang="ru-RU" sz="1400" dirty="0">
                <a:latin typeface="Bahnschrift Light Condensed" panose="020B0502040204020203" pitchFamily="34" charset="0"/>
              </a:rPr>
              <a:t>? </a:t>
            </a:r>
          </a:p>
          <a:p>
            <a:r>
              <a:rPr lang="ru-RU" sz="1400" dirty="0">
                <a:latin typeface="Bahnschrift Light Condensed" panose="020B0502040204020203" pitchFamily="34" charset="0"/>
              </a:rPr>
              <a:t>20. Як </a:t>
            </a:r>
            <a:r>
              <a:rPr lang="ru-RU" sz="1400" dirty="0" err="1">
                <a:latin typeface="Bahnschrift Light Condensed" panose="020B0502040204020203" pitchFamily="34" charset="0"/>
              </a:rPr>
              <a:t>співвідносяться</a:t>
            </a:r>
            <a:r>
              <a:rPr lang="ru-RU" sz="1400" dirty="0">
                <a:latin typeface="Bahnschrift Light Condensed" panose="020B0502040204020203" pitchFamily="34" charset="0"/>
              </a:rPr>
              <a:t> </a:t>
            </a:r>
            <a:r>
              <a:rPr lang="ru-RU" sz="1400" dirty="0" err="1">
                <a:latin typeface="Bahnschrift Light Condensed" panose="020B0502040204020203" pitchFamily="34" charset="0"/>
              </a:rPr>
              <a:t>інтенсивності</a:t>
            </a:r>
            <a:r>
              <a:rPr lang="ru-RU" sz="1400" dirty="0">
                <a:latin typeface="Bahnschrift Light Condensed" panose="020B0502040204020203" pitchFamily="34" charset="0"/>
              </a:rPr>
              <a:t> </a:t>
            </a:r>
            <a:r>
              <a:rPr lang="ru-RU" sz="1400" dirty="0" err="1">
                <a:latin typeface="Bahnschrift Light Condensed" panose="020B0502040204020203" pitchFamily="34" charset="0"/>
              </a:rPr>
              <a:t>взаємодії</a:t>
            </a:r>
            <a:r>
              <a:rPr lang="ru-RU" sz="1400" dirty="0">
                <a:latin typeface="Bahnschrift Light Condensed" panose="020B0502040204020203" pitchFamily="34" charset="0"/>
              </a:rPr>
              <a:t> </a:t>
            </a:r>
            <a:r>
              <a:rPr lang="ru-RU" sz="1400" dirty="0" err="1">
                <a:latin typeface="Bahnschrift Light Condensed" panose="020B0502040204020203" pitchFamily="34" charset="0"/>
              </a:rPr>
              <a:t>частин</a:t>
            </a:r>
            <a:r>
              <a:rPr lang="ru-RU" sz="1400" dirty="0">
                <a:latin typeface="Bahnschrift Light Condensed" panose="020B0502040204020203" pitchFamily="34" charset="0"/>
              </a:rPr>
              <a:t> </a:t>
            </a:r>
            <a:r>
              <a:rPr lang="ru-RU" sz="1400" dirty="0" err="1">
                <a:latin typeface="Bahnschrift Light Condensed" panose="020B0502040204020203" pitchFamily="34" charset="0"/>
              </a:rPr>
              <a:t>системита</a:t>
            </a:r>
            <a:r>
              <a:rPr lang="ru-RU" sz="1400" dirty="0">
                <a:latin typeface="Bahnschrift Light Condensed" panose="020B0502040204020203" pitchFamily="34" charset="0"/>
              </a:rPr>
              <a:t> </a:t>
            </a:r>
            <a:r>
              <a:rPr lang="ru-RU" sz="1400" dirty="0" err="1">
                <a:latin typeface="Bahnschrift Light Condensed" panose="020B0502040204020203" pitchFamily="34" charset="0"/>
              </a:rPr>
              <a:t>системи</a:t>
            </a:r>
            <a:r>
              <a:rPr lang="ru-RU" sz="1400" dirty="0">
                <a:latin typeface="Bahnschrift Light Condensed" panose="020B0502040204020203" pitchFamily="34" charset="0"/>
              </a:rPr>
              <a:t> і </a:t>
            </a:r>
            <a:r>
              <a:rPr lang="ru-RU" sz="1400" dirty="0" err="1">
                <a:latin typeface="Bahnschrift Light Condensed" panose="020B0502040204020203" pitchFamily="34" charset="0"/>
              </a:rPr>
              <a:t>середовища</a:t>
            </a:r>
            <a:r>
              <a:rPr lang="ru-RU" sz="1400" dirty="0">
                <a:latin typeface="Bahnschrift Light Condensed" panose="020B0502040204020203" pitchFamily="34" charset="0"/>
              </a:rPr>
              <a:t>? </a:t>
            </a:r>
          </a:p>
          <a:p>
            <a:r>
              <a:rPr lang="ru-RU" sz="1400" dirty="0">
                <a:latin typeface="Bahnschrift Light Condensed" panose="020B0502040204020203" pitchFamily="34" charset="0"/>
              </a:rPr>
              <a:t>21. </a:t>
            </a:r>
            <a:r>
              <a:rPr lang="ru-RU" sz="1400" dirty="0" err="1">
                <a:latin typeface="Bahnschrift Light Condensed" panose="020B0502040204020203" pitchFamily="34" charset="0"/>
              </a:rPr>
              <a:t>Що</a:t>
            </a:r>
            <a:r>
              <a:rPr lang="ru-RU" sz="1400" dirty="0">
                <a:latin typeface="Bahnschrift Light Condensed" panose="020B0502040204020203" pitchFamily="34" charset="0"/>
              </a:rPr>
              <a:t> </a:t>
            </a:r>
            <a:r>
              <a:rPr lang="ru-RU" sz="1400" dirty="0" err="1">
                <a:latin typeface="Bahnschrift Light Condensed" panose="020B0502040204020203" pitchFamily="34" charset="0"/>
              </a:rPr>
              <a:t>розуміють</a:t>
            </a:r>
            <a:r>
              <a:rPr lang="ru-RU" sz="1400" dirty="0">
                <a:latin typeface="Bahnschrift Light Condensed" panose="020B0502040204020203" pitchFamily="34" charset="0"/>
              </a:rPr>
              <a:t> </a:t>
            </a:r>
            <a:r>
              <a:rPr lang="ru-RU" sz="1400" dirty="0" err="1">
                <a:latin typeface="Bahnschrift Light Condensed" panose="020B0502040204020203" pitchFamily="34" charset="0"/>
              </a:rPr>
              <a:t>під</a:t>
            </a:r>
            <a:r>
              <a:rPr lang="ru-RU" sz="1400" dirty="0">
                <a:latin typeface="Bahnschrift Light Condensed" panose="020B0502040204020203" pitchFamily="34" charset="0"/>
              </a:rPr>
              <a:t> </a:t>
            </a:r>
            <a:r>
              <a:rPr lang="ru-RU" sz="1400" dirty="0" err="1">
                <a:latin typeface="Bahnschrift Light Condensed" panose="020B0502040204020203" pitchFamily="34" charset="0"/>
              </a:rPr>
              <a:t>поняттям</a:t>
            </a:r>
            <a:r>
              <a:rPr lang="ru-RU" sz="1400" dirty="0">
                <a:latin typeface="Bahnschrift Light Condensed" panose="020B0502040204020203" pitchFamily="34" charset="0"/>
              </a:rPr>
              <a:t> “</a:t>
            </a:r>
            <a:r>
              <a:rPr lang="ru-RU" sz="1400" dirty="0" err="1">
                <a:latin typeface="Bahnschrift Light Condensed" panose="020B0502040204020203" pitchFamily="34" charset="0"/>
              </a:rPr>
              <a:t>гетерогенність</a:t>
            </a:r>
            <a:r>
              <a:rPr lang="ru-RU" sz="1400" dirty="0">
                <a:latin typeface="Bahnschrift Light Condensed" panose="020B0502040204020203" pitchFamily="34" charset="0"/>
              </a:rPr>
              <a:t> </a:t>
            </a:r>
            <a:r>
              <a:rPr lang="ru-RU" sz="1400" dirty="0" err="1">
                <a:latin typeface="Bahnschrift Light Condensed" panose="020B0502040204020203" pitchFamily="34" charset="0"/>
              </a:rPr>
              <a:t>системи</a:t>
            </a:r>
            <a:r>
              <a:rPr lang="ru-RU" sz="1400" dirty="0">
                <a:latin typeface="Bahnschrift Light Condensed" panose="020B0502040204020203" pitchFamily="34" charset="0"/>
              </a:rPr>
              <a:t>”? </a:t>
            </a:r>
          </a:p>
          <a:p>
            <a:r>
              <a:rPr lang="ru-RU" sz="1400" dirty="0">
                <a:latin typeface="Bahnschrift Light Condensed" panose="020B0502040204020203" pitchFamily="34" charset="0"/>
              </a:rPr>
              <a:t>22. </a:t>
            </a:r>
            <a:r>
              <a:rPr lang="ru-RU" sz="1400" dirty="0" err="1">
                <a:latin typeface="Bahnschrift Light Condensed" panose="020B0502040204020203" pitchFamily="34" charset="0"/>
              </a:rPr>
              <a:t>Що</a:t>
            </a:r>
            <a:r>
              <a:rPr lang="ru-RU" sz="1400" dirty="0">
                <a:latin typeface="Bahnschrift Light Condensed" panose="020B0502040204020203" pitchFamily="34" charset="0"/>
              </a:rPr>
              <a:t> </a:t>
            </a:r>
            <a:r>
              <a:rPr lang="ru-RU" sz="1400" dirty="0" err="1">
                <a:latin typeface="Bahnschrift Light Condensed" panose="020B0502040204020203" pitchFamily="34" charset="0"/>
              </a:rPr>
              <a:t>розуміють</a:t>
            </a:r>
            <a:r>
              <a:rPr lang="ru-RU" sz="1400" dirty="0">
                <a:latin typeface="Bahnschrift Light Condensed" panose="020B0502040204020203" pitchFamily="34" charset="0"/>
              </a:rPr>
              <a:t> </a:t>
            </a:r>
            <a:r>
              <a:rPr lang="ru-RU" sz="1400" dirty="0" err="1">
                <a:latin typeface="Bahnschrift Light Condensed" panose="020B0502040204020203" pitchFamily="34" charset="0"/>
              </a:rPr>
              <a:t>під</a:t>
            </a:r>
            <a:r>
              <a:rPr lang="ru-RU" sz="1400" dirty="0">
                <a:latin typeface="Bahnschrift Light Condensed" panose="020B0502040204020203" pitchFamily="34" charset="0"/>
              </a:rPr>
              <a:t> </a:t>
            </a:r>
            <a:r>
              <a:rPr lang="ru-RU" sz="1400" dirty="0" err="1">
                <a:latin typeface="Bahnschrift Light Condensed" panose="020B0502040204020203" pitchFamily="34" charset="0"/>
              </a:rPr>
              <a:t>поняттям</a:t>
            </a:r>
            <a:r>
              <a:rPr lang="ru-RU" sz="1400" dirty="0">
                <a:latin typeface="Bahnschrift Light Condensed" panose="020B0502040204020203" pitchFamily="34" charset="0"/>
              </a:rPr>
              <a:t> “структура </a:t>
            </a:r>
            <a:r>
              <a:rPr lang="ru-RU" sz="1400" dirty="0" err="1">
                <a:latin typeface="Bahnschrift Light Condensed" panose="020B0502040204020203" pitchFamily="34" charset="0"/>
              </a:rPr>
              <a:t>системи</a:t>
            </a:r>
            <a:r>
              <a:rPr lang="ru-RU" sz="1400" dirty="0">
                <a:latin typeface="Bahnschrift Light Condensed" panose="020B0502040204020203" pitchFamily="34" charset="0"/>
              </a:rPr>
              <a:t>”? </a:t>
            </a:r>
          </a:p>
          <a:p>
            <a:r>
              <a:rPr lang="ru-RU" sz="1400" dirty="0">
                <a:latin typeface="Bahnschrift Light Condensed" panose="020B0502040204020203" pitchFamily="34" charset="0"/>
              </a:rPr>
              <a:t>23. </a:t>
            </a:r>
            <a:r>
              <a:rPr lang="ru-RU" sz="1400" dirty="0" err="1">
                <a:latin typeface="Bahnschrift Light Condensed" panose="020B0502040204020203" pitchFamily="34" charset="0"/>
              </a:rPr>
              <a:t>Що</a:t>
            </a:r>
            <a:r>
              <a:rPr lang="ru-RU" sz="1400" dirty="0">
                <a:latin typeface="Bahnschrift Light Condensed" panose="020B0502040204020203" pitchFamily="34" charset="0"/>
              </a:rPr>
              <a:t> </a:t>
            </a:r>
            <a:r>
              <a:rPr lang="ru-RU" sz="1400" dirty="0" err="1">
                <a:latin typeface="Bahnschrift Light Condensed" panose="020B0502040204020203" pitchFamily="34" charset="0"/>
              </a:rPr>
              <a:t>означає</a:t>
            </a:r>
            <a:r>
              <a:rPr lang="ru-RU" sz="1400" dirty="0">
                <a:latin typeface="Bahnschrift Light Condensed" panose="020B0502040204020203" pitchFamily="34" charset="0"/>
              </a:rPr>
              <a:t> </a:t>
            </a:r>
            <a:r>
              <a:rPr lang="ru-RU" sz="1400" dirty="0" err="1">
                <a:latin typeface="Bahnschrift Light Condensed" panose="020B0502040204020203" pitchFamily="34" charset="0"/>
              </a:rPr>
              <a:t>поняття</a:t>
            </a:r>
            <a:r>
              <a:rPr lang="ru-RU" sz="1400" dirty="0">
                <a:latin typeface="Bahnschrift Light Condensed" panose="020B0502040204020203" pitchFamily="34" charset="0"/>
              </a:rPr>
              <a:t> “</a:t>
            </a:r>
            <a:r>
              <a:rPr lang="ru-RU" sz="1400" dirty="0" err="1">
                <a:latin typeface="Bahnschrift Light Condensed" panose="020B0502040204020203" pitchFamily="34" charset="0"/>
              </a:rPr>
              <a:t>ентропія</a:t>
            </a:r>
            <a:r>
              <a:rPr lang="ru-RU" sz="1400" dirty="0">
                <a:latin typeface="Bahnschrift Light Condensed" panose="020B0502040204020203" pitchFamily="34" charset="0"/>
              </a:rPr>
              <a:t>”? </a:t>
            </a:r>
          </a:p>
          <a:p>
            <a:r>
              <a:rPr lang="ru-RU" sz="1400" dirty="0">
                <a:latin typeface="Bahnschrift Light Condensed" panose="020B0502040204020203" pitchFamily="34" charset="0"/>
              </a:rPr>
              <a:t>24. </a:t>
            </a:r>
            <a:r>
              <a:rPr lang="ru-RU" sz="1400" dirty="0" err="1">
                <a:latin typeface="Bahnschrift Light Condensed" panose="020B0502040204020203" pitchFamily="34" charset="0"/>
              </a:rPr>
              <a:t>Поясніть</a:t>
            </a:r>
            <a:r>
              <a:rPr lang="ru-RU" sz="1400" dirty="0">
                <a:latin typeface="Bahnschrift Light Condensed" panose="020B0502040204020203" pitchFamily="34" charset="0"/>
              </a:rPr>
              <a:t> </a:t>
            </a:r>
            <a:r>
              <a:rPr lang="ru-RU" sz="1400" dirty="0" err="1">
                <a:latin typeface="Bahnschrift Light Condensed" panose="020B0502040204020203" pitchFamily="34" charset="0"/>
              </a:rPr>
              <a:t>зміст</a:t>
            </a:r>
            <a:r>
              <a:rPr lang="ru-RU" sz="1400" dirty="0">
                <a:latin typeface="Bahnschrift Light Condensed" panose="020B0502040204020203" pitchFamily="34" charset="0"/>
              </a:rPr>
              <a:t> </a:t>
            </a:r>
            <a:r>
              <a:rPr lang="ru-RU" sz="1400" dirty="0" err="1">
                <a:latin typeface="Bahnschrift Light Condensed" panose="020B0502040204020203" pitchFamily="34" charset="0"/>
              </a:rPr>
              <a:t>поняття</a:t>
            </a:r>
            <a:r>
              <a:rPr lang="ru-RU" sz="1400" dirty="0">
                <a:latin typeface="Bahnschrift Light Condensed" panose="020B0502040204020203" pitchFamily="34" charset="0"/>
              </a:rPr>
              <a:t> “</a:t>
            </a:r>
            <a:r>
              <a:rPr lang="ru-RU" sz="1400" dirty="0" err="1">
                <a:latin typeface="Bahnschrift Light Condensed" panose="020B0502040204020203" pitchFamily="34" charset="0"/>
              </a:rPr>
              <a:t>емерджентніть</a:t>
            </a:r>
            <a:r>
              <a:rPr lang="ru-RU" sz="1400" dirty="0">
                <a:latin typeface="Bahnschrift Light Condensed" panose="020B0502040204020203" pitchFamily="34" charset="0"/>
              </a:rPr>
              <a:t>”. </a:t>
            </a:r>
          </a:p>
          <a:p>
            <a:r>
              <a:rPr lang="ru-RU" sz="1400" dirty="0">
                <a:latin typeface="Bahnschrift Light Condensed" panose="020B0502040204020203" pitchFamily="34" charset="0"/>
              </a:rPr>
              <a:t>25. Яка роль </a:t>
            </a:r>
            <a:r>
              <a:rPr lang="ru-RU" sz="1400" dirty="0" err="1">
                <a:latin typeface="Bahnschrift Light Condensed" panose="020B0502040204020203" pitchFamily="34" charset="0"/>
              </a:rPr>
              <a:t>визначення</a:t>
            </a:r>
            <a:r>
              <a:rPr lang="ru-RU" sz="1400" dirty="0">
                <a:latin typeface="Bahnschrift Light Condensed" panose="020B0502040204020203" pitchFamily="34" charset="0"/>
              </a:rPr>
              <a:t> </a:t>
            </a:r>
            <a:r>
              <a:rPr lang="ru-RU" sz="1400" dirty="0" err="1">
                <a:latin typeface="Bahnschrift Light Condensed" panose="020B0502040204020203" pitchFamily="34" charset="0"/>
              </a:rPr>
              <a:t>цілей</a:t>
            </a:r>
            <a:r>
              <a:rPr lang="ru-RU" sz="1400" dirty="0">
                <a:latin typeface="Bahnschrift Light Condensed" panose="020B0502040204020203" pitchFamily="34" charset="0"/>
              </a:rPr>
              <a:t> </a:t>
            </a:r>
            <a:r>
              <a:rPr lang="ru-RU" sz="1400" dirty="0" err="1">
                <a:latin typeface="Bahnschrift Light Condensed" panose="020B0502040204020203" pitchFamily="34" charset="0"/>
              </a:rPr>
              <a:t>системи</a:t>
            </a:r>
            <a:r>
              <a:rPr lang="ru-RU" sz="1400" dirty="0">
                <a:latin typeface="Bahnschrift Light Condensed" panose="020B0502040204020203" pitchFamily="34" charset="0"/>
              </a:rPr>
              <a:t> для </a:t>
            </a:r>
            <a:r>
              <a:rPr lang="ru-RU" sz="1400" dirty="0" err="1">
                <a:latin typeface="Bahnschrift Light Condensed" panose="020B0502040204020203" pitchFamily="34" charset="0"/>
              </a:rPr>
              <a:t>вирішення</a:t>
            </a:r>
            <a:r>
              <a:rPr lang="ru-RU" sz="1400" dirty="0">
                <a:latin typeface="Bahnschrift Light Condensed" panose="020B0502040204020203" pitchFamily="34" charset="0"/>
              </a:rPr>
              <a:t> </a:t>
            </a:r>
            <a:r>
              <a:rPr lang="ru-RU" sz="1400" dirty="0" err="1">
                <a:latin typeface="Bahnschrift Light Condensed" panose="020B0502040204020203" pitchFamily="34" charset="0"/>
              </a:rPr>
              <a:t>проблеми</a:t>
            </a:r>
            <a:r>
              <a:rPr lang="ru-RU" sz="1400" dirty="0">
                <a:latin typeface="Bahnschrift Light Condensed" panose="020B0502040204020203" pitchFamily="34" charset="0"/>
              </a:rPr>
              <a:t>? </a:t>
            </a:r>
          </a:p>
          <a:p>
            <a:r>
              <a:rPr lang="ru-RU" sz="1400" dirty="0">
                <a:latin typeface="Bahnschrift Light Condensed" panose="020B0502040204020203" pitchFamily="34" charset="0"/>
              </a:rPr>
              <a:t>26. </a:t>
            </a:r>
            <a:r>
              <a:rPr lang="ru-RU" sz="1400" dirty="0" err="1">
                <a:latin typeface="Bahnschrift Light Condensed" panose="020B0502040204020203" pitchFamily="34" charset="0"/>
              </a:rPr>
              <a:t>Які</a:t>
            </a:r>
            <a:r>
              <a:rPr lang="ru-RU" sz="1400" dirty="0">
                <a:latin typeface="Bahnschrift Light Condensed" panose="020B0502040204020203" pitchFamily="34" charset="0"/>
              </a:rPr>
              <a:t> </a:t>
            </a:r>
            <a:r>
              <a:rPr lang="ru-RU" sz="1400" dirty="0" err="1">
                <a:latin typeface="Bahnschrift Light Condensed" panose="020B0502040204020203" pitchFamily="34" charset="0"/>
              </a:rPr>
              <a:t>цілі</a:t>
            </a:r>
            <a:r>
              <a:rPr lang="ru-RU" sz="1400" dirty="0">
                <a:latin typeface="Bahnschrift Light Condensed" panose="020B0502040204020203" pitchFamily="34" charset="0"/>
              </a:rPr>
              <a:t> </a:t>
            </a:r>
            <a:r>
              <a:rPr lang="ru-RU" sz="1400" dirty="0" err="1">
                <a:latin typeface="Bahnschrift Light Condensed" panose="020B0502040204020203" pitchFamily="34" charset="0"/>
              </a:rPr>
              <a:t>відносять</a:t>
            </a:r>
            <a:r>
              <a:rPr lang="ru-RU" sz="1400" dirty="0">
                <a:latin typeface="Bahnschrift Light Condensed" panose="020B0502040204020203" pitchFamily="34" charset="0"/>
              </a:rPr>
              <a:t> до </a:t>
            </a:r>
            <a:r>
              <a:rPr lang="ru-RU" sz="1400" dirty="0" err="1">
                <a:latin typeface="Bahnschrift Light Condensed" panose="020B0502040204020203" pitchFamily="34" charset="0"/>
              </a:rPr>
              <a:t>об’єктивних</a:t>
            </a:r>
            <a:r>
              <a:rPr lang="ru-RU" sz="1400" dirty="0">
                <a:latin typeface="Bahnschrift Light Condensed" panose="020B0502040204020203" pitchFamily="34" charset="0"/>
              </a:rPr>
              <a:t>, а </a:t>
            </a:r>
            <a:r>
              <a:rPr lang="ru-RU" sz="1400" dirty="0" err="1">
                <a:latin typeface="Bahnschrift Light Condensed" panose="020B0502040204020203" pitchFamily="34" charset="0"/>
              </a:rPr>
              <a:t>які</a:t>
            </a:r>
            <a:r>
              <a:rPr lang="ru-RU" sz="1400" dirty="0">
                <a:latin typeface="Bahnschrift Light Condensed" panose="020B0502040204020203" pitchFamily="34" charset="0"/>
              </a:rPr>
              <a:t> до </a:t>
            </a:r>
            <a:r>
              <a:rPr lang="ru-RU" sz="1400" dirty="0" err="1">
                <a:latin typeface="Bahnschrift Light Condensed" panose="020B0502040204020203" pitchFamily="34" charset="0"/>
              </a:rPr>
              <a:t>суб’єктивних</a:t>
            </a:r>
            <a:r>
              <a:rPr lang="ru-RU" sz="1400" dirty="0">
                <a:latin typeface="Bahnschrift Light Condensed" panose="020B0502040204020203" pitchFamily="34" charset="0"/>
              </a:rPr>
              <a:t>? </a:t>
            </a:r>
          </a:p>
          <a:p>
            <a:r>
              <a:rPr lang="ru-RU" sz="1400" dirty="0">
                <a:latin typeface="Bahnschrift Light Condensed" panose="020B0502040204020203" pitchFamily="34" charset="0"/>
              </a:rPr>
              <a:t>27. Яким системам </a:t>
            </a:r>
            <a:r>
              <a:rPr lang="ru-RU" sz="1400" dirty="0" err="1">
                <a:latin typeface="Bahnschrift Light Condensed" panose="020B0502040204020203" pitchFamily="34" charset="0"/>
              </a:rPr>
              <a:t>властиві</a:t>
            </a:r>
            <a:r>
              <a:rPr lang="ru-RU" sz="1400" dirty="0">
                <a:latin typeface="Bahnschrift Light Condensed" panose="020B0502040204020203" pitchFamily="34" charset="0"/>
              </a:rPr>
              <a:t> </a:t>
            </a:r>
            <a:r>
              <a:rPr lang="ru-RU" sz="1400" dirty="0" err="1">
                <a:latin typeface="Bahnschrift Light Condensed" panose="020B0502040204020203" pitchFamily="34" charset="0"/>
              </a:rPr>
              <a:t>суб’єктивні</a:t>
            </a:r>
            <a:r>
              <a:rPr lang="ru-RU" sz="1400" dirty="0">
                <a:latin typeface="Bahnschrift Light Condensed" panose="020B0502040204020203" pitchFamily="34" charset="0"/>
              </a:rPr>
              <a:t> </a:t>
            </a:r>
            <a:r>
              <a:rPr lang="ru-RU" sz="1400" dirty="0" err="1">
                <a:latin typeface="Bahnschrift Light Condensed" panose="020B0502040204020203" pitchFamily="34" charset="0"/>
              </a:rPr>
              <a:t>цілі</a:t>
            </a:r>
            <a:r>
              <a:rPr lang="ru-RU" sz="1400" dirty="0">
                <a:latin typeface="Bahnschrift Light Condensed" panose="020B0502040204020203" pitchFamily="34" charset="0"/>
              </a:rPr>
              <a:t>? </a:t>
            </a:r>
          </a:p>
          <a:p>
            <a:r>
              <a:rPr lang="ru-RU" sz="1400" dirty="0">
                <a:latin typeface="Bahnschrift Light Condensed" panose="020B0502040204020203" pitchFamily="34" charset="0"/>
              </a:rPr>
              <a:t>28. </a:t>
            </a:r>
            <a:r>
              <a:rPr lang="ru-RU" sz="1400" dirty="0" err="1">
                <a:latin typeface="Bahnschrift Light Condensed" panose="020B0502040204020203" pitchFamily="34" charset="0"/>
              </a:rPr>
              <a:t>Що</a:t>
            </a:r>
            <a:r>
              <a:rPr lang="ru-RU" sz="1400" dirty="0">
                <a:latin typeface="Bahnschrift Light Condensed" panose="020B0502040204020203" pitchFamily="34" charset="0"/>
              </a:rPr>
              <a:t> </a:t>
            </a:r>
            <a:r>
              <a:rPr lang="ru-RU" sz="1400" dirty="0" err="1">
                <a:latin typeface="Bahnschrift Light Condensed" panose="020B0502040204020203" pitchFamily="34" charset="0"/>
              </a:rPr>
              <a:t>таке</a:t>
            </a:r>
            <a:r>
              <a:rPr lang="ru-RU" sz="1400" dirty="0">
                <a:latin typeface="Bahnschrift Light Condensed" panose="020B0502040204020203" pitchFamily="34" charset="0"/>
              </a:rPr>
              <a:t> </a:t>
            </a:r>
            <a:r>
              <a:rPr lang="ru-RU" sz="1400" dirty="0" err="1">
                <a:latin typeface="Bahnschrift Light Condensed" panose="020B0502040204020203" pitchFamily="34" charset="0"/>
              </a:rPr>
              <a:t>проблемна</a:t>
            </a:r>
            <a:r>
              <a:rPr lang="ru-RU" sz="1400" dirty="0">
                <a:latin typeface="Bahnschrift Light Condensed" panose="020B0502040204020203" pitchFamily="34" charset="0"/>
              </a:rPr>
              <a:t> </a:t>
            </a:r>
            <a:r>
              <a:rPr lang="ru-RU" sz="1400" dirty="0" err="1">
                <a:latin typeface="Bahnschrift Light Condensed" panose="020B0502040204020203" pitchFamily="34" charset="0"/>
              </a:rPr>
              <a:t>ситуація</a:t>
            </a:r>
            <a:r>
              <a:rPr lang="ru-RU" sz="1400" dirty="0">
                <a:latin typeface="Bahnschrift Light Condensed" panose="020B0502040204020203" pitchFamily="34" charset="0"/>
              </a:rPr>
              <a:t>? </a:t>
            </a:r>
          </a:p>
          <a:p>
            <a:r>
              <a:rPr lang="ru-RU" sz="1400" dirty="0">
                <a:latin typeface="Bahnschrift Light Condensed" panose="020B0502040204020203" pitchFamily="34" charset="0"/>
              </a:rPr>
              <a:t>29. </a:t>
            </a:r>
            <a:r>
              <a:rPr lang="ru-RU" sz="1400" dirty="0" err="1">
                <a:latin typeface="Bahnschrift Light Condensed" panose="020B0502040204020203" pitchFamily="34" charset="0"/>
              </a:rPr>
              <a:t>Які</a:t>
            </a:r>
            <a:r>
              <a:rPr lang="ru-RU" sz="1400" dirty="0">
                <a:latin typeface="Bahnschrift Light Condensed" panose="020B0502040204020203" pitchFamily="34" charset="0"/>
              </a:rPr>
              <a:t> </a:t>
            </a:r>
            <a:r>
              <a:rPr lang="ru-RU" sz="1400" dirty="0" err="1">
                <a:latin typeface="Bahnschrift Light Condensed" panose="020B0502040204020203" pitchFamily="34" charset="0"/>
              </a:rPr>
              <a:t>послідовні</a:t>
            </a:r>
            <a:r>
              <a:rPr lang="ru-RU" sz="1400" dirty="0">
                <a:latin typeface="Bahnschrift Light Condensed" panose="020B0502040204020203" pitchFamily="34" charset="0"/>
              </a:rPr>
              <a:t> кроки </a:t>
            </a:r>
            <a:r>
              <a:rPr lang="ru-RU" sz="1400" dirty="0" err="1">
                <a:latin typeface="Bahnschrift Light Condensed" panose="020B0502040204020203" pitchFamily="34" charset="0"/>
              </a:rPr>
              <a:t>вирішення</a:t>
            </a:r>
            <a:r>
              <a:rPr lang="ru-RU" sz="1400" dirty="0">
                <a:latin typeface="Bahnschrift Light Condensed" panose="020B0502040204020203" pitchFamily="34" charset="0"/>
              </a:rPr>
              <a:t> </a:t>
            </a:r>
            <a:r>
              <a:rPr lang="ru-RU" sz="1400" dirty="0" err="1">
                <a:latin typeface="Bahnschrift Light Condensed" panose="020B0502040204020203" pitchFamily="34" charset="0"/>
              </a:rPr>
              <a:t>проблеми</a:t>
            </a:r>
            <a:r>
              <a:rPr lang="ru-RU" sz="1400" dirty="0">
                <a:latin typeface="Bahnschrift Light Condensed" panose="020B0502040204020203" pitchFamily="34" charset="0"/>
              </a:rPr>
              <a:t>? </a:t>
            </a:r>
          </a:p>
          <a:p>
            <a:r>
              <a:rPr lang="ru-RU" sz="1400" dirty="0">
                <a:latin typeface="Bahnschrift Light Condensed" panose="020B0502040204020203" pitchFamily="34" charset="0"/>
              </a:rPr>
              <a:t>30. Яка </a:t>
            </a:r>
            <a:r>
              <a:rPr lang="ru-RU" sz="1400" dirty="0" err="1">
                <a:latin typeface="Bahnschrift Light Condensed" panose="020B0502040204020203" pitchFamily="34" charset="0"/>
              </a:rPr>
              <a:t>послідовність</a:t>
            </a:r>
            <a:r>
              <a:rPr lang="ru-RU" sz="1400" dirty="0">
                <a:latin typeface="Bahnschrift Light Condensed" panose="020B0502040204020203" pitchFamily="34" charset="0"/>
              </a:rPr>
              <a:t> </a:t>
            </a:r>
            <a:r>
              <a:rPr lang="ru-RU" sz="1400" dirty="0" err="1">
                <a:latin typeface="Bahnschrift Light Condensed" panose="020B0502040204020203" pitchFamily="34" charset="0"/>
              </a:rPr>
              <a:t>виникнення</a:t>
            </a:r>
            <a:r>
              <a:rPr lang="ru-RU" sz="1400" dirty="0">
                <a:latin typeface="Bahnschrift Light Condensed" panose="020B0502040204020203" pitchFamily="34" charset="0"/>
              </a:rPr>
              <a:t> </a:t>
            </a:r>
            <a:r>
              <a:rPr lang="ru-RU" sz="1400" dirty="0" err="1">
                <a:latin typeface="Bahnschrift Light Condensed" panose="020B0502040204020203" pitchFamily="34" charset="0"/>
              </a:rPr>
              <a:t>проблемної</a:t>
            </a:r>
            <a:r>
              <a:rPr lang="ru-RU" sz="1400" dirty="0">
                <a:latin typeface="Bahnschrift Light Condensed" panose="020B0502040204020203" pitchFamily="34" charset="0"/>
              </a:rPr>
              <a:t> </a:t>
            </a:r>
            <a:r>
              <a:rPr lang="ru-RU" sz="1400" dirty="0" err="1">
                <a:latin typeface="Bahnschrift Light Condensed" panose="020B0502040204020203" pitchFamily="34" charset="0"/>
              </a:rPr>
              <a:t>ситуації</a:t>
            </a:r>
            <a:r>
              <a:rPr lang="ru-RU" sz="1400" dirty="0">
                <a:latin typeface="Bahnschrift Light Condensed" panose="020B0502040204020203" pitchFamily="34" charset="0"/>
              </a:rPr>
              <a:t>? </a:t>
            </a:r>
          </a:p>
          <a:p>
            <a:r>
              <a:rPr lang="ru-RU" sz="1400" dirty="0">
                <a:latin typeface="Bahnschrift Light Condensed" panose="020B0502040204020203" pitchFamily="34" charset="0"/>
              </a:rPr>
              <a:t>31. Як </a:t>
            </a:r>
            <a:r>
              <a:rPr lang="ru-RU" sz="1400" dirty="0" err="1">
                <a:latin typeface="Bahnschrift Light Condensed" panose="020B0502040204020203" pitchFamily="34" charset="0"/>
              </a:rPr>
              <a:t>зв’язані</a:t>
            </a:r>
            <a:r>
              <a:rPr lang="ru-RU" sz="1400" dirty="0">
                <a:latin typeface="Bahnschrift Light Condensed" panose="020B0502040204020203" pitchFamily="34" charset="0"/>
              </a:rPr>
              <a:t> “проблема” і “система”?</a:t>
            </a:r>
          </a:p>
          <a:p>
            <a:r>
              <a:rPr lang="ru-RU" sz="1400" dirty="0">
                <a:latin typeface="Bahnschrift Light Condensed" panose="020B0502040204020203" pitchFamily="34" charset="0"/>
              </a:rPr>
              <a:t>32. </a:t>
            </a:r>
            <a:r>
              <a:rPr lang="ru-RU" sz="1400" dirty="0" err="1">
                <a:latin typeface="Bahnschrift Light Condensed" panose="020B0502040204020203" pitchFamily="34" charset="0"/>
              </a:rPr>
              <a:t>Вкажіть</a:t>
            </a:r>
            <a:r>
              <a:rPr lang="ru-RU" sz="1400" dirty="0">
                <a:latin typeface="Bahnschrift Light Condensed" panose="020B0502040204020203" pitchFamily="34" charset="0"/>
              </a:rPr>
              <a:t> </a:t>
            </a:r>
            <a:r>
              <a:rPr lang="ru-RU" sz="1400" dirty="0" err="1">
                <a:latin typeface="Bahnschrift Light Condensed" panose="020B0502040204020203" pitchFamily="34" charset="0"/>
              </a:rPr>
              <a:t>основні</a:t>
            </a:r>
            <a:r>
              <a:rPr lang="ru-RU" sz="1400" dirty="0">
                <a:latin typeface="Bahnschrift Light Condensed" panose="020B0502040204020203" pitchFamily="34" charset="0"/>
              </a:rPr>
              <a:t> </a:t>
            </a:r>
            <a:r>
              <a:rPr lang="ru-RU" sz="1400" dirty="0" err="1">
                <a:latin typeface="Bahnschrift Light Condensed" panose="020B0502040204020203" pitchFamily="34" charset="0"/>
              </a:rPr>
              <a:t>властивости</a:t>
            </a:r>
            <a:r>
              <a:rPr lang="ru-RU" sz="1400" dirty="0">
                <a:latin typeface="Bahnschrift Light Condensed" panose="020B0502040204020203" pitchFamily="34" charset="0"/>
              </a:rPr>
              <a:t> моделей</a:t>
            </a:r>
          </a:p>
          <a:p>
            <a:r>
              <a:rPr lang="ru-RU" sz="1400" dirty="0">
                <a:latin typeface="Bahnschrift Light Condensed" panose="020B0502040204020203" pitchFamily="34" charset="0"/>
              </a:rPr>
              <a:t>33. </a:t>
            </a:r>
            <a:r>
              <a:rPr lang="ru-RU" sz="1400" dirty="0" err="1">
                <a:latin typeface="Bahnschrift Light Condensed" panose="020B0502040204020203" pitchFamily="34" charset="0"/>
              </a:rPr>
              <a:t>Надайте</a:t>
            </a:r>
            <a:r>
              <a:rPr lang="ru-RU" sz="1400" dirty="0">
                <a:latin typeface="Bahnschrift Light Condensed" panose="020B0502040204020203" pitchFamily="34" charset="0"/>
              </a:rPr>
              <a:t> </a:t>
            </a:r>
            <a:r>
              <a:rPr lang="ru-RU" sz="1400" dirty="0" err="1">
                <a:latin typeface="Bahnschrift Light Condensed" panose="020B0502040204020203" pitchFamily="34" charset="0"/>
              </a:rPr>
              <a:t>визначення</a:t>
            </a:r>
            <a:r>
              <a:rPr lang="ru-RU" sz="1400" dirty="0">
                <a:latin typeface="Bahnschrift Light Condensed" panose="020B0502040204020203" pitchFamily="34" charset="0"/>
              </a:rPr>
              <a:t> </a:t>
            </a:r>
            <a:r>
              <a:rPr lang="ru-RU" sz="1400" dirty="0" err="1">
                <a:latin typeface="Bahnschrift Light Condensed" panose="020B0502040204020203" pitchFamily="34" charset="0"/>
              </a:rPr>
              <a:t>поняттям</a:t>
            </a:r>
            <a:r>
              <a:rPr lang="ru-RU" sz="1400" dirty="0">
                <a:latin typeface="Bahnschrift Light Condensed" panose="020B0502040204020203" pitchFamily="34" charset="0"/>
              </a:rPr>
              <a:t> </a:t>
            </a:r>
            <a:r>
              <a:rPr lang="ru-RU" sz="1400" dirty="0" err="1">
                <a:latin typeface="Bahnschrift Light Condensed" panose="020B0502040204020203" pitchFamily="34" charset="0"/>
              </a:rPr>
              <a:t>подібності</a:t>
            </a:r>
            <a:r>
              <a:rPr lang="ru-RU" sz="1400" dirty="0">
                <a:latin typeface="Bahnschrift Light Condensed" panose="020B0502040204020203" pitchFamily="34" charset="0"/>
              </a:rPr>
              <a:t> та </a:t>
            </a:r>
            <a:r>
              <a:rPr lang="ru-RU" sz="1400" dirty="0" err="1">
                <a:latin typeface="Bahnschrift Light Condensed" panose="020B0502040204020203" pitchFamily="34" charset="0"/>
              </a:rPr>
              <a:t>адекватності</a:t>
            </a:r>
            <a:endParaRPr lang="ru-RU" sz="1400" dirty="0">
              <a:latin typeface="Bahnschrift Light Condensed" panose="020B0502040204020203" pitchFamily="34" charset="0"/>
            </a:endParaRPr>
          </a:p>
          <a:p>
            <a:r>
              <a:rPr lang="ru-RU" sz="1400" dirty="0">
                <a:latin typeface="Bahnschrift Light Condensed" panose="020B0502040204020203" pitchFamily="34" charset="0"/>
              </a:rPr>
              <a:t>32. </a:t>
            </a:r>
            <a:r>
              <a:rPr lang="ru-RU" sz="1400" dirty="0" err="1">
                <a:latin typeface="Bahnschrift Light Condensed" panose="020B0502040204020203" pitchFamily="34" charset="0"/>
              </a:rPr>
              <a:t>Перелічить</a:t>
            </a:r>
            <a:r>
              <a:rPr lang="ru-RU" sz="1400" dirty="0">
                <a:latin typeface="Bahnschrift Light Condensed" panose="020B0502040204020203" pitchFamily="34" charset="0"/>
              </a:rPr>
              <a:t> та охарактеризуйте </a:t>
            </a:r>
            <a:r>
              <a:rPr lang="ru-RU" sz="1400" dirty="0" err="1">
                <a:latin typeface="Bahnschrift Light Condensed" panose="020B0502040204020203" pitchFamily="34" charset="0"/>
              </a:rPr>
              <a:t>методи</a:t>
            </a:r>
            <a:r>
              <a:rPr lang="ru-RU" sz="1400" dirty="0">
                <a:latin typeface="Bahnschrift Light Condensed" panose="020B0502040204020203" pitchFamily="34" charset="0"/>
              </a:rPr>
              <a:t> прогнозного </a:t>
            </a:r>
            <a:r>
              <a:rPr lang="ru-RU" sz="1400" dirty="0" err="1">
                <a:latin typeface="Bahnschrift Light Condensed" panose="020B0502040204020203" pitchFamily="34" charset="0"/>
              </a:rPr>
              <a:t>моделювання</a:t>
            </a:r>
            <a:r>
              <a:rPr lang="ru-RU" sz="1400" dirty="0">
                <a:latin typeface="Bahnschrift Light Condensed" panose="020B0502040204020203" pitchFamily="34" charset="0"/>
              </a:rPr>
              <a:t> </a:t>
            </a:r>
            <a:r>
              <a:rPr lang="ru-RU" sz="1400" dirty="0" err="1">
                <a:latin typeface="Bahnschrift Light Condensed" panose="020B0502040204020203" pitchFamily="34" charset="0"/>
              </a:rPr>
              <a:t>електричних</a:t>
            </a:r>
            <a:r>
              <a:rPr lang="ru-RU" sz="1400" dirty="0">
                <a:latin typeface="Bahnschrift Light Condensed" panose="020B0502040204020203" pitchFamily="34" charset="0"/>
              </a:rPr>
              <a:t> </a:t>
            </a:r>
            <a:r>
              <a:rPr lang="ru-RU" sz="1400" dirty="0" err="1">
                <a:latin typeface="Bahnschrift Light Condensed" panose="020B0502040204020203" pitchFamily="34" charset="0"/>
              </a:rPr>
              <a:t>навантажень</a:t>
            </a:r>
            <a:endParaRPr lang="ru-RU" sz="1400" dirty="0">
              <a:latin typeface="Bahnschrift Light Condensed" panose="020B0502040204020203" pitchFamily="34" charset="0"/>
            </a:endParaRPr>
          </a:p>
          <a:p>
            <a:r>
              <a:rPr lang="ru-RU" sz="1400" dirty="0">
                <a:latin typeface="Bahnschrift Light Condensed" panose="020B0502040204020203" pitchFamily="34" charset="0"/>
              </a:rPr>
              <a:t>33. </a:t>
            </a:r>
            <a:r>
              <a:rPr lang="ru-RU" sz="1400" dirty="0" err="1">
                <a:latin typeface="Bahnschrift Light Condensed" panose="020B0502040204020203" pitchFamily="34" charset="0"/>
              </a:rPr>
              <a:t>Перелічить</a:t>
            </a:r>
            <a:r>
              <a:rPr lang="ru-RU" sz="1400" dirty="0">
                <a:latin typeface="Bahnschrift Light Condensed" panose="020B0502040204020203" pitchFamily="34" charset="0"/>
              </a:rPr>
              <a:t> та охарактеризуйте </a:t>
            </a:r>
            <a:r>
              <a:rPr lang="ru-RU" sz="1400" dirty="0" err="1">
                <a:latin typeface="Bahnschrift Light Condensed" panose="020B0502040204020203" pitchFamily="34" charset="0"/>
              </a:rPr>
              <a:t>моделі</a:t>
            </a:r>
            <a:r>
              <a:rPr lang="ru-RU" sz="1400" dirty="0">
                <a:latin typeface="Bahnschrift Light Condensed" panose="020B0502040204020203" pitchFamily="34" charset="0"/>
              </a:rPr>
              <a:t> </a:t>
            </a:r>
            <a:r>
              <a:rPr lang="ru-RU" sz="1400" dirty="0" err="1">
                <a:latin typeface="Bahnschrift Light Condensed" panose="020B0502040204020203" pitchFamily="34" charset="0"/>
              </a:rPr>
              <a:t>оптимізації</a:t>
            </a:r>
            <a:r>
              <a:rPr lang="ru-RU" sz="1400" dirty="0">
                <a:latin typeface="Bahnschrift Light Condensed" panose="020B0502040204020203" pitchFamily="34" charset="0"/>
              </a:rPr>
              <a:t> </a:t>
            </a:r>
            <a:r>
              <a:rPr lang="ru-RU" sz="1400" dirty="0" err="1">
                <a:latin typeface="Bahnschrift Light Condensed" panose="020B0502040204020203" pitchFamily="34" charset="0"/>
              </a:rPr>
              <a:t>розвитку</a:t>
            </a:r>
            <a:r>
              <a:rPr lang="ru-RU" sz="1400" dirty="0">
                <a:latin typeface="Bahnschrift Light Condensed" panose="020B0502040204020203" pitchFamily="34" charset="0"/>
              </a:rPr>
              <a:t> </a:t>
            </a:r>
            <a:r>
              <a:rPr lang="ru-RU" sz="1400" dirty="0" err="1">
                <a:latin typeface="Bahnschrift Light Condensed" panose="020B0502040204020203" pitchFamily="34" charset="0"/>
              </a:rPr>
              <a:t>генеруючих</a:t>
            </a:r>
            <a:r>
              <a:rPr lang="ru-RU" sz="1400" dirty="0">
                <a:latin typeface="Bahnschrift Light Condensed" panose="020B0502040204020203" pitchFamily="34" charset="0"/>
              </a:rPr>
              <a:t> </a:t>
            </a:r>
            <a:r>
              <a:rPr lang="ru-RU" sz="1400" dirty="0" err="1">
                <a:latin typeface="Bahnschrift Light Condensed" panose="020B0502040204020203" pitchFamily="34" charset="0"/>
              </a:rPr>
              <a:t>потужностей</a:t>
            </a:r>
            <a:r>
              <a:rPr lang="ru-RU" sz="1400" dirty="0">
                <a:latin typeface="Bahnschrift Light Condensed" panose="020B0502040204020203" pitchFamily="34" charset="0"/>
              </a:rPr>
              <a:t> </a:t>
            </a:r>
          </a:p>
          <a:p>
            <a:r>
              <a:rPr lang="ru-RU" sz="1400" dirty="0">
                <a:latin typeface="Bahnschrift Light Condensed" panose="020B0502040204020203" pitchFamily="34" charset="0"/>
              </a:rPr>
              <a:t>34. </a:t>
            </a:r>
            <a:r>
              <a:rPr lang="ru-RU" sz="1400" dirty="0" err="1">
                <a:latin typeface="Bahnschrift Light Condensed" panose="020B0502040204020203" pitchFamily="34" charset="0"/>
              </a:rPr>
              <a:t>Надайте</a:t>
            </a:r>
            <a:r>
              <a:rPr lang="ru-RU" sz="1400" dirty="0">
                <a:latin typeface="Bahnschrift Light Condensed" panose="020B0502040204020203" pitchFamily="34" charset="0"/>
              </a:rPr>
              <a:t> </a:t>
            </a:r>
            <a:r>
              <a:rPr lang="ru-RU" sz="1400" dirty="0" err="1">
                <a:latin typeface="Bahnschrift Light Condensed" panose="020B0502040204020203" pitchFamily="34" charset="0"/>
              </a:rPr>
              <a:t>визначення</a:t>
            </a:r>
            <a:r>
              <a:rPr lang="ru-RU" sz="1400" dirty="0">
                <a:latin typeface="Bahnschrift Light Condensed" panose="020B0502040204020203" pitchFamily="34" charset="0"/>
              </a:rPr>
              <a:t> </a:t>
            </a:r>
            <a:r>
              <a:rPr lang="ru-RU" sz="1400" dirty="0" err="1">
                <a:latin typeface="Bahnschrift Light Condensed" panose="020B0502040204020203" pitchFamily="34" charset="0"/>
              </a:rPr>
              <a:t>поняттю</a:t>
            </a:r>
            <a:r>
              <a:rPr lang="ru-RU" sz="1400" dirty="0">
                <a:latin typeface="Bahnschrift Light Condensed" panose="020B0502040204020203" pitchFamily="34" charset="0"/>
              </a:rPr>
              <a:t> «</a:t>
            </a:r>
            <a:r>
              <a:rPr lang="ru-RU" sz="1400" dirty="0" err="1">
                <a:latin typeface="Bahnschrift Light Condensed" panose="020B0502040204020203" pitchFamily="34" charset="0"/>
              </a:rPr>
              <a:t>імітаційне</a:t>
            </a:r>
            <a:r>
              <a:rPr lang="ru-RU" sz="1400" dirty="0">
                <a:latin typeface="Bahnschrift Light Condensed" panose="020B0502040204020203" pitchFamily="34" charset="0"/>
              </a:rPr>
              <a:t> </a:t>
            </a:r>
            <a:r>
              <a:rPr lang="ru-RU" sz="1400" dirty="0" err="1">
                <a:latin typeface="Bahnschrift Light Condensed" panose="020B0502040204020203" pitchFamily="34" charset="0"/>
              </a:rPr>
              <a:t>моделювання</a:t>
            </a:r>
            <a:r>
              <a:rPr lang="ru-RU" sz="1400" dirty="0">
                <a:latin typeface="Bahnschrift Light Condensed" panose="020B0502040204020203" pitchFamily="34" charset="0"/>
              </a:rPr>
              <a:t>». </a:t>
            </a:r>
            <a:r>
              <a:rPr lang="ru-RU" sz="1400" dirty="0" err="1">
                <a:latin typeface="Bahnschrift Light Condensed" panose="020B0502040204020203" pitchFamily="34" charset="0"/>
              </a:rPr>
              <a:t>Наведіть</a:t>
            </a:r>
            <a:r>
              <a:rPr lang="ru-RU" sz="1400" dirty="0">
                <a:latin typeface="Bahnschrift Light Condensed" panose="020B0502040204020203" pitchFamily="34" charset="0"/>
              </a:rPr>
              <a:t> </a:t>
            </a:r>
            <a:r>
              <a:rPr lang="ru-RU" sz="1400" dirty="0" err="1">
                <a:latin typeface="Bahnschrift Light Condensed" panose="020B0502040204020203" pitchFamily="34" charset="0"/>
              </a:rPr>
              <a:t>приклади</a:t>
            </a:r>
            <a:r>
              <a:rPr lang="ru-RU" sz="1400" dirty="0">
                <a:latin typeface="Bahnschrift Light Condensed" panose="020B0502040204020203" pitchFamily="34" charset="0"/>
              </a:rPr>
              <a:t> </a:t>
            </a:r>
            <a:r>
              <a:rPr lang="ru-RU" sz="1400" dirty="0" err="1">
                <a:latin typeface="Bahnschrift Light Condensed" panose="020B0502040204020203" pitchFamily="34" charset="0"/>
              </a:rPr>
              <a:t>імітаційних</a:t>
            </a:r>
            <a:r>
              <a:rPr lang="ru-RU" sz="1400" dirty="0">
                <a:latin typeface="Bahnschrift Light Condensed" panose="020B0502040204020203" pitchFamily="34" charset="0"/>
              </a:rPr>
              <a:t> моделей</a:t>
            </a:r>
          </a:p>
          <a:p>
            <a:r>
              <a:rPr lang="ru-RU" sz="1400" dirty="0">
                <a:latin typeface="Bahnschrift Light Condensed" panose="020B0502040204020203" pitchFamily="34" charset="0"/>
              </a:rPr>
              <a:t>35. </a:t>
            </a:r>
            <a:r>
              <a:rPr lang="ru-RU" sz="1400" dirty="0" err="1">
                <a:latin typeface="Bahnschrift Light Condensed" panose="020B0502040204020203" pitchFamily="34" charset="0"/>
              </a:rPr>
              <a:t>Опишіть</a:t>
            </a:r>
            <a:r>
              <a:rPr lang="ru-RU" sz="1400" dirty="0">
                <a:latin typeface="Bahnschrift Light Condensed" panose="020B0502040204020203" pitchFamily="34" charset="0"/>
              </a:rPr>
              <a:t> </a:t>
            </a:r>
            <a:r>
              <a:rPr lang="ru-RU" sz="1400" dirty="0" err="1">
                <a:latin typeface="Bahnschrift Light Condensed" panose="020B0502040204020203" pitchFamily="34" charset="0"/>
              </a:rPr>
              <a:t>особливости</a:t>
            </a:r>
            <a:r>
              <a:rPr lang="ru-RU" sz="1400" dirty="0">
                <a:latin typeface="Bahnschrift Light Condensed" panose="020B0502040204020203" pitchFamily="34" charset="0"/>
              </a:rPr>
              <a:t> </a:t>
            </a:r>
            <a:r>
              <a:rPr lang="ru-RU" sz="1400" dirty="0" err="1">
                <a:latin typeface="Bahnschrift Light Condensed" panose="020B0502040204020203" pitchFamily="34" charset="0"/>
              </a:rPr>
              <a:t>імітаційних</a:t>
            </a:r>
            <a:r>
              <a:rPr lang="ru-RU" sz="1400" dirty="0">
                <a:latin typeface="Bahnschrift Light Condensed" panose="020B0502040204020203" pitchFamily="34" charset="0"/>
              </a:rPr>
              <a:t> моделей, </a:t>
            </a:r>
            <a:r>
              <a:rPr lang="ru-RU" sz="1400" dirty="0" err="1">
                <a:latin typeface="Bahnschrift Light Condensed" panose="020B0502040204020203" pitchFamily="34" charset="0"/>
              </a:rPr>
              <a:t>їх</a:t>
            </a:r>
            <a:r>
              <a:rPr lang="ru-RU" sz="1400" dirty="0">
                <a:latin typeface="Bahnschrift Light Condensed" panose="020B0502040204020203" pitchFamily="34" charset="0"/>
              </a:rPr>
              <a:t> </a:t>
            </a:r>
            <a:r>
              <a:rPr lang="ru-RU" sz="1400" dirty="0" err="1">
                <a:latin typeface="Bahnschrift Light Condensed" panose="020B0502040204020203" pitchFamily="34" charset="0"/>
              </a:rPr>
              <a:t>переваги</a:t>
            </a:r>
            <a:r>
              <a:rPr lang="ru-RU" sz="1400" dirty="0">
                <a:latin typeface="Bahnschrift Light Condensed" panose="020B0502040204020203" pitchFamily="34" charset="0"/>
              </a:rPr>
              <a:t> і </a:t>
            </a:r>
            <a:r>
              <a:rPr lang="ru-RU" sz="1400" dirty="0" err="1">
                <a:latin typeface="Bahnschrift Light Condensed" panose="020B0502040204020203" pitchFamily="34" charset="0"/>
              </a:rPr>
              <a:t>недоліки</a:t>
            </a:r>
            <a:r>
              <a:rPr lang="ru-RU" sz="1400" dirty="0">
                <a:latin typeface="Bahnschrift Light Condensed" panose="020B0502040204020203" pitchFamily="34" charset="0"/>
              </a:rPr>
              <a:t>.</a:t>
            </a:r>
          </a:p>
          <a:p>
            <a:r>
              <a:rPr lang="ru-RU" sz="1400" dirty="0">
                <a:latin typeface="Bahnschrift Light Condensed" panose="020B0502040204020203" pitchFamily="34" charset="0"/>
              </a:rPr>
              <a:t>36. </a:t>
            </a:r>
            <a:r>
              <a:rPr lang="ru-RU" sz="1400" dirty="0" err="1">
                <a:latin typeface="Bahnschrift Light Condensed" panose="020B0502040204020203" pitchFamily="34" charset="0"/>
              </a:rPr>
              <a:t>Надайте</a:t>
            </a:r>
            <a:r>
              <a:rPr lang="ru-RU" sz="1400" dirty="0">
                <a:latin typeface="Bahnschrift Light Condensed" panose="020B0502040204020203" pitchFamily="34" charset="0"/>
              </a:rPr>
              <a:t> </a:t>
            </a:r>
            <a:r>
              <a:rPr lang="ru-RU" sz="1400" dirty="0" err="1">
                <a:latin typeface="Bahnschrift Light Condensed" panose="020B0502040204020203" pitchFamily="34" charset="0"/>
              </a:rPr>
              <a:t>визначення</a:t>
            </a:r>
            <a:r>
              <a:rPr lang="ru-RU" sz="1400" dirty="0">
                <a:latin typeface="Bahnschrift Light Condensed" panose="020B0502040204020203" pitchFamily="34" charset="0"/>
              </a:rPr>
              <a:t> </a:t>
            </a:r>
            <a:r>
              <a:rPr lang="ru-RU" sz="1400" dirty="0" err="1">
                <a:latin typeface="Bahnschrift Light Condensed" panose="020B0502040204020203" pitchFamily="34" charset="0"/>
              </a:rPr>
              <a:t>поняттю</a:t>
            </a:r>
            <a:r>
              <a:rPr lang="ru-RU" sz="1400" dirty="0">
                <a:latin typeface="Bahnschrift Light Condensed" panose="020B0502040204020203" pitchFamily="34" charset="0"/>
              </a:rPr>
              <a:t> «</a:t>
            </a:r>
            <a:r>
              <a:rPr lang="ru-RU" sz="1400" dirty="0" err="1">
                <a:latin typeface="Bahnschrift Light Condensed" panose="020B0502040204020203" pitchFamily="34" charset="0"/>
              </a:rPr>
              <a:t>багатокритеріальний</a:t>
            </a:r>
            <a:r>
              <a:rPr lang="ru-RU" sz="1400" dirty="0">
                <a:latin typeface="Bahnschrift Light Condensed" panose="020B0502040204020203" pitchFamily="34" charset="0"/>
              </a:rPr>
              <a:t> </a:t>
            </a:r>
            <a:r>
              <a:rPr lang="ru-RU" sz="1400" dirty="0" err="1">
                <a:latin typeface="Bahnschrift Light Condensed" panose="020B0502040204020203" pitchFamily="34" charset="0"/>
              </a:rPr>
              <a:t>аналіз</a:t>
            </a:r>
            <a:r>
              <a:rPr lang="ru-RU" sz="1400" dirty="0">
                <a:latin typeface="Bahnschrift Light Condensed" panose="020B0502040204020203" pitchFamily="34" charset="0"/>
              </a:rPr>
              <a:t>»</a:t>
            </a:r>
          </a:p>
          <a:p>
            <a:r>
              <a:rPr lang="ru-RU" sz="1400" dirty="0">
                <a:latin typeface="Bahnschrift Light Condensed" panose="020B0502040204020203" pitchFamily="34" charset="0"/>
              </a:rPr>
              <a:t>37. </a:t>
            </a:r>
            <a:r>
              <a:rPr lang="ru-RU" sz="1400" dirty="0" err="1">
                <a:latin typeface="Bahnschrift Light Condensed" panose="020B0502040204020203" pitchFamily="34" charset="0"/>
              </a:rPr>
              <a:t>Назвіть</a:t>
            </a:r>
            <a:r>
              <a:rPr lang="ru-RU" sz="1400" dirty="0">
                <a:latin typeface="Bahnschrift Light Condensed" panose="020B0502040204020203" pitchFamily="34" charset="0"/>
              </a:rPr>
              <a:t> </a:t>
            </a:r>
            <a:r>
              <a:rPr lang="ru-RU" sz="1400" dirty="0" err="1">
                <a:latin typeface="Bahnschrift Light Condensed" panose="020B0502040204020203" pitchFamily="34" charset="0"/>
              </a:rPr>
              <a:t>основні</a:t>
            </a:r>
            <a:r>
              <a:rPr lang="ru-RU" sz="1400" dirty="0">
                <a:latin typeface="Bahnschrift Light Condensed" panose="020B0502040204020203" pitchFamily="34" charset="0"/>
              </a:rPr>
              <a:t> </a:t>
            </a:r>
            <a:r>
              <a:rPr lang="ru-RU" sz="1400" dirty="0" err="1">
                <a:latin typeface="Bahnschrift Light Condensed" panose="020B0502040204020203" pitchFamily="34" charset="0"/>
              </a:rPr>
              <a:t>етапи</a:t>
            </a:r>
            <a:r>
              <a:rPr lang="ru-RU" sz="1400" dirty="0">
                <a:latin typeface="Bahnschrift Light Condensed" panose="020B0502040204020203" pitchFamily="34" charset="0"/>
              </a:rPr>
              <a:t> </a:t>
            </a:r>
            <a:r>
              <a:rPr lang="ru-RU" sz="1400" dirty="0" err="1">
                <a:latin typeface="Bahnschrift Light Condensed" panose="020B0502040204020203" pitchFamily="34" charset="0"/>
              </a:rPr>
              <a:t>математичного</a:t>
            </a:r>
            <a:r>
              <a:rPr lang="ru-RU" sz="1400" dirty="0">
                <a:latin typeface="Bahnschrift Light Condensed" panose="020B0502040204020203" pitchFamily="34" charset="0"/>
              </a:rPr>
              <a:t> </a:t>
            </a:r>
            <a:r>
              <a:rPr lang="ru-RU" sz="1400" dirty="0" err="1">
                <a:latin typeface="Bahnschrift Light Condensed" panose="020B0502040204020203" pitchFamily="34" charset="0"/>
              </a:rPr>
              <a:t>моделювання</a:t>
            </a:r>
            <a:r>
              <a:rPr lang="ru-RU" sz="1400" dirty="0">
                <a:latin typeface="Bahnschrift Light Condensed" panose="020B0502040204020203" pitchFamily="34" charset="0"/>
              </a:rPr>
              <a:t>. </a:t>
            </a:r>
            <a:r>
              <a:rPr lang="ru-RU" sz="1400" dirty="0" err="1">
                <a:latin typeface="Bahnschrift Light Condensed" panose="020B0502040204020203" pitchFamily="34" charset="0"/>
              </a:rPr>
              <a:t>Надайте</a:t>
            </a:r>
            <a:r>
              <a:rPr lang="ru-RU" sz="1400" dirty="0">
                <a:latin typeface="Bahnschrift Light Condensed" panose="020B0502040204020203" pitchFamily="34" charset="0"/>
              </a:rPr>
              <a:t> характеристику кожному з них</a:t>
            </a:r>
          </a:p>
          <a:p>
            <a:r>
              <a:rPr lang="ru-RU" sz="1400" dirty="0">
                <a:latin typeface="Bahnschrift Light Condensed" panose="020B0502040204020203" pitchFamily="34" charset="0"/>
              </a:rPr>
              <a:t>38. </a:t>
            </a:r>
            <a:r>
              <a:rPr lang="ru-RU" sz="1400" dirty="0" err="1">
                <a:latin typeface="Bahnschrift Light Condensed" panose="020B0502040204020203" pitchFamily="34" charset="0"/>
              </a:rPr>
              <a:t>Надайте</a:t>
            </a:r>
            <a:r>
              <a:rPr lang="ru-RU" sz="1400" dirty="0">
                <a:latin typeface="Bahnschrift Light Condensed" panose="020B0502040204020203" pitchFamily="34" charset="0"/>
              </a:rPr>
              <a:t> </a:t>
            </a:r>
            <a:r>
              <a:rPr lang="ru-RU" sz="1400" dirty="0" err="1">
                <a:latin typeface="Bahnschrift Light Condensed" panose="020B0502040204020203" pitchFamily="34" charset="0"/>
              </a:rPr>
              <a:t>визначення</a:t>
            </a:r>
            <a:r>
              <a:rPr lang="ru-RU" sz="1400" dirty="0">
                <a:latin typeface="Bahnschrift Light Condensed" panose="020B0502040204020203" pitchFamily="34" charset="0"/>
              </a:rPr>
              <a:t> </a:t>
            </a:r>
            <a:r>
              <a:rPr lang="ru-RU" sz="1400" dirty="0" err="1">
                <a:latin typeface="Bahnschrift Light Condensed" panose="020B0502040204020203" pitchFamily="34" charset="0"/>
              </a:rPr>
              <a:t>поняттю</a:t>
            </a:r>
            <a:r>
              <a:rPr lang="ru-RU" sz="1400" dirty="0">
                <a:latin typeface="Bahnschrift Light Condensed" panose="020B0502040204020203" pitchFamily="34" charset="0"/>
              </a:rPr>
              <a:t> «</a:t>
            </a:r>
            <a:r>
              <a:rPr lang="ru-RU" sz="1400" dirty="0" err="1">
                <a:latin typeface="Bahnschrift Light Condensed" panose="020B0502040204020203" pitchFamily="34" charset="0"/>
              </a:rPr>
              <a:t>багатомасштабне</a:t>
            </a:r>
            <a:r>
              <a:rPr lang="ru-RU" sz="1400" dirty="0">
                <a:latin typeface="Bahnschrift Light Condensed" panose="020B0502040204020203" pitchFamily="34" charset="0"/>
              </a:rPr>
              <a:t> </a:t>
            </a:r>
            <a:r>
              <a:rPr lang="ru-RU" sz="1400" dirty="0" err="1">
                <a:latin typeface="Bahnschrift Light Condensed" panose="020B0502040204020203" pitchFamily="34" charset="0"/>
              </a:rPr>
              <a:t>моделювання</a:t>
            </a:r>
            <a:r>
              <a:rPr lang="ru-RU" sz="1400" dirty="0">
                <a:latin typeface="Bahnschrift Light Condensed" panose="020B0502040204020203" pitchFamily="34" charset="0"/>
              </a:rPr>
              <a:t>». </a:t>
            </a:r>
            <a:r>
              <a:rPr lang="ru-RU" sz="1400" dirty="0" err="1">
                <a:latin typeface="Bahnschrift Light Condensed" panose="020B0502040204020203" pitchFamily="34" charset="0"/>
              </a:rPr>
              <a:t>Вкажіть</a:t>
            </a:r>
            <a:r>
              <a:rPr lang="ru-RU" sz="1400" dirty="0">
                <a:latin typeface="Bahnschrift Light Condensed" panose="020B0502040204020203" pitchFamily="34" charset="0"/>
              </a:rPr>
              <a:t> </a:t>
            </a:r>
            <a:r>
              <a:rPr lang="ru-RU" sz="1400" dirty="0" err="1">
                <a:latin typeface="Bahnschrift Light Condensed" panose="020B0502040204020203" pitchFamily="34" charset="0"/>
              </a:rPr>
              <a:t>його</a:t>
            </a:r>
            <a:r>
              <a:rPr lang="ru-RU" sz="1400" dirty="0">
                <a:latin typeface="Bahnschrift Light Condensed" panose="020B0502040204020203" pitchFamily="34" charset="0"/>
              </a:rPr>
              <a:t> </a:t>
            </a:r>
            <a:r>
              <a:rPr lang="ru-RU" sz="1400" dirty="0" err="1">
                <a:latin typeface="Bahnschrift Light Condensed" panose="020B0502040204020203" pitchFamily="34" charset="0"/>
              </a:rPr>
              <a:t>особливості</a:t>
            </a:r>
            <a:endParaRPr lang="ru-RU" sz="1400" dirty="0">
              <a:latin typeface="Bahnschrift Light Condensed" panose="020B0502040204020203" pitchFamily="34" charset="0"/>
            </a:endParaRPr>
          </a:p>
          <a:p>
            <a:r>
              <a:rPr lang="ru-RU" sz="1400" dirty="0">
                <a:latin typeface="Bahnschrift Light Condensed" panose="020B0502040204020203" pitchFamily="34" charset="0"/>
              </a:rPr>
              <a:t>38. </a:t>
            </a:r>
            <a:r>
              <a:rPr lang="ru-RU" sz="1400" dirty="0" err="1">
                <a:latin typeface="Bahnschrift Light Condensed" panose="020B0502040204020203" pitchFamily="34" charset="0"/>
              </a:rPr>
              <a:t>Опишіть</a:t>
            </a:r>
            <a:r>
              <a:rPr lang="ru-RU" sz="1400" dirty="0">
                <a:latin typeface="Bahnschrift Light Condensed" panose="020B0502040204020203" pitchFamily="34" charset="0"/>
              </a:rPr>
              <a:t> методику </a:t>
            </a:r>
            <a:r>
              <a:rPr lang="ru-RU" sz="1400" dirty="0" err="1">
                <a:latin typeface="Bahnschrift Light Condensed" panose="020B0502040204020203" pitchFamily="34" charset="0"/>
              </a:rPr>
              <a:t>визначення</a:t>
            </a:r>
            <a:r>
              <a:rPr lang="ru-RU" sz="1400" dirty="0">
                <a:latin typeface="Bahnschrift Light Condensed" panose="020B0502040204020203" pitchFamily="34" charset="0"/>
              </a:rPr>
              <a:t> </a:t>
            </a:r>
            <a:r>
              <a:rPr lang="ru-RU" sz="1400" dirty="0" err="1">
                <a:latin typeface="Bahnschrift Light Condensed" panose="020B0502040204020203" pitchFamily="34" charset="0"/>
              </a:rPr>
              <a:t>похибки</a:t>
            </a:r>
            <a:r>
              <a:rPr lang="ru-RU" sz="1400" dirty="0">
                <a:latin typeface="Bahnschrift Light Condensed" panose="020B0502040204020203" pitchFamily="34" charset="0"/>
              </a:rPr>
              <a:t> </a:t>
            </a:r>
            <a:r>
              <a:rPr lang="ru-RU" sz="1400" dirty="0" err="1">
                <a:latin typeface="Bahnschrift Light Condensed" panose="020B0502040204020203" pitchFamily="34" charset="0"/>
              </a:rPr>
              <a:t>моделі</a:t>
            </a:r>
            <a:r>
              <a:rPr lang="ru-RU" sz="1400" dirty="0">
                <a:latin typeface="Bahnschrift Light Condensed" panose="020B0502040204020203" pitchFamily="34" charset="0"/>
              </a:rPr>
              <a:t> та </a:t>
            </a:r>
            <a:r>
              <a:rPr lang="ru-RU" sz="1400" dirty="0" err="1">
                <a:latin typeface="Bahnschrift Light Condensed" panose="020B0502040204020203" pitchFamily="34" charset="0"/>
              </a:rPr>
              <a:t>показниві</a:t>
            </a:r>
            <a:r>
              <a:rPr lang="ru-RU" sz="1400" dirty="0">
                <a:latin typeface="Bahnschrift Light Condensed" panose="020B0502040204020203" pitchFamily="34" charset="0"/>
              </a:rPr>
              <a:t> </a:t>
            </a:r>
            <a:r>
              <a:rPr lang="ru-RU" sz="1400" dirty="0" err="1">
                <a:latin typeface="Bahnschrift Light Condensed" panose="020B0502040204020203" pitchFamily="34" charset="0"/>
              </a:rPr>
              <a:t>її</a:t>
            </a:r>
            <a:r>
              <a:rPr lang="ru-RU" sz="1400" dirty="0">
                <a:latin typeface="Bahnschrift Light Condensed" panose="020B0502040204020203" pitchFamily="34" charset="0"/>
              </a:rPr>
              <a:t> </a:t>
            </a:r>
            <a:r>
              <a:rPr lang="ru-RU" sz="1400" dirty="0" err="1">
                <a:latin typeface="Bahnschrift Light Condensed" panose="020B0502040204020203" pitchFamily="34" charset="0"/>
              </a:rPr>
              <a:t>адекватності</a:t>
            </a:r>
            <a:endParaRPr lang="ru-RU" sz="1400" dirty="0">
              <a:latin typeface="Bahnschrift Light Condensed" panose="020B0502040204020203" pitchFamily="34" charset="0"/>
            </a:endParaRPr>
          </a:p>
          <a:p>
            <a:r>
              <a:rPr lang="ru-RU" sz="1400" dirty="0">
                <a:latin typeface="Bahnschrift Light Condensed" panose="020B0502040204020203" pitchFamily="34" charset="0"/>
              </a:rPr>
              <a:t>39. </a:t>
            </a:r>
            <a:r>
              <a:rPr lang="ru-RU" sz="1400" dirty="0" err="1">
                <a:latin typeface="Bahnschrift Light Condensed" panose="020B0502040204020203" pitchFamily="34" charset="0"/>
              </a:rPr>
              <a:t>Вкажіть</a:t>
            </a:r>
            <a:r>
              <a:rPr lang="ru-RU" sz="1400" dirty="0">
                <a:latin typeface="Bahnschrift Light Condensed" panose="020B0502040204020203" pitchFamily="34" charset="0"/>
              </a:rPr>
              <a:t> </a:t>
            </a:r>
            <a:r>
              <a:rPr lang="ru-RU" sz="1400" dirty="0" err="1">
                <a:latin typeface="Bahnschrift Light Condensed" panose="020B0502040204020203" pitchFamily="34" charset="0"/>
              </a:rPr>
              <a:t>основні</a:t>
            </a:r>
            <a:r>
              <a:rPr lang="ru-RU" sz="1400" dirty="0">
                <a:latin typeface="Bahnschrift Light Condensed" panose="020B0502040204020203" pitchFamily="34" charset="0"/>
              </a:rPr>
              <a:t> </a:t>
            </a:r>
            <a:r>
              <a:rPr lang="ru-RU" sz="1400" dirty="0" err="1">
                <a:latin typeface="Bahnschrift Light Condensed" panose="020B0502040204020203" pitchFamily="34" charset="0"/>
              </a:rPr>
              <a:t>принципи</a:t>
            </a:r>
            <a:r>
              <a:rPr lang="ru-RU" sz="1400" dirty="0">
                <a:latin typeface="Bahnschrift Light Condensed" panose="020B0502040204020203" pitchFamily="34" charset="0"/>
              </a:rPr>
              <a:t> та </a:t>
            </a:r>
            <a:r>
              <a:rPr lang="ru-RU" sz="1400" dirty="0" err="1">
                <a:latin typeface="Bahnschrift Light Condensed" panose="020B0502040204020203" pitchFamily="34" charset="0"/>
              </a:rPr>
              <a:t>етапи</a:t>
            </a:r>
            <a:r>
              <a:rPr lang="ru-RU" sz="1400" dirty="0">
                <a:latin typeface="Bahnschrift Light Condensed" panose="020B0502040204020203" pitchFamily="34" charset="0"/>
              </a:rPr>
              <a:t> постановки та </a:t>
            </a:r>
            <a:r>
              <a:rPr lang="ru-RU" sz="1400" dirty="0" err="1">
                <a:latin typeface="Bahnschrift Light Condensed" panose="020B0502040204020203" pitchFamily="34" charset="0"/>
              </a:rPr>
              <a:t>проведення</a:t>
            </a:r>
            <a:r>
              <a:rPr lang="ru-RU" sz="1400" dirty="0">
                <a:latin typeface="Bahnschrift Light Condensed" panose="020B0502040204020203" pitchFamily="34" charset="0"/>
              </a:rPr>
              <a:t> </a:t>
            </a:r>
            <a:r>
              <a:rPr lang="ru-RU" sz="1400" dirty="0" err="1">
                <a:latin typeface="Bahnschrift Light Condensed" panose="020B0502040204020203" pitchFamily="34" charset="0"/>
              </a:rPr>
              <a:t>розрахункового</a:t>
            </a:r>
            <a:r>
              <a:rPr lang="ru-RU" sz="1400" dirty="0">
                <a:latin typeface="Bahnschrift Light Condensed" panose="020B0502040204020203" pitchFamily="34" charset="0"/>
              </a:rPr>
              <a:t> </a:t>
            </a:r>
            <a:r>
              <a:rPr lang="ru-RU" sz="1400" dirty="0" err="1">
                <a:latin typeface="Bahnschrift Light Condensed" panose="020B0502040204020203" pitchFamily="34" charset="0"/>
              </a:rPr>
              <a:t>експерименту</a:t>
            </a:r>
            <a:endParaRPr lang="ru-RU" sz="1400" dirty="0">
              <a:latin typeface="Bahnschrift Light Condensed" panose="020B0502040204020203" pitchFamily="34" charset="0"/>
            </a:endParaRPr>
          </a:p>
          <a:p>
            <a:r>
              <a:rPr lang="ru-RU" sz="1400" dirty="0">
                <a:latin typeface="Bahnschrift Light Condensed" panose="020B0502040204020203" pitchFamily="34" charset="0"/>
              </a:rPr>
              <a:t>40. </a:t>
            </a:r>
            <a:r>
              <a:rPr lang="ru-RU" sz="1400" dirty="0" err="1">
                <a:latin typeface="Bahnschrift Light Condensed" panose="020B0502040204020203" pitchFamily="34" charset="0"/>
              </a:rPr>
              <a:t>Наведіть</a:t>
            </a:r>
            <a:r>
              <a:rPr lang="ru-RU" sz="1400" dirty="0">
                <a:latin typeface="Bahnschrift Light Condensed" panose="020B0502040204020203" pitchFamily="34" charset="0"/>
              </a:rPr>
              <a:t> </a:t>
            </a:r>
            <a:r>
              <a:rPr lang="ru-RU" sz="1400" dirty="0" err="1">
                <a:latin typeface="Bahnschrift Light Condensed" panose="020B0502040204020203" pitchFamily="34" charset="0"/>
              </a:rPr>
              <a:t>приклади</a:t>
            </a:r>
            <a:r>
              <a:rPr lang="ru-RU" sz="1400" dirty="0">
                <a:latin typeface="Bahnschrift Light Condensed" panose="020B0502040204020203" pitchFamily="34" charset="0"/>
              </a:rPr>
              <a:t> </a:t>
            </a:r>
            <a:r>
              <a:rPr lang="ru-RU" sz="1400" dirty="0" err="1">
                <a:latin typeface="Bahnschrift Light Condensed" panose="020B0502040204020203" pitchFamily="34" charset="0"/>
              </a:rPr>
              <a:t>програмного</a:t>
            </a:r>
            <a:r>
              <a:rPr lang="ru-RU" sz="1400" dirty="0">
                <a:latin typeface="Bahnschrift Light Condensed" panose="020B0502040204020203" pitchFamily="34" charset="0"/>
              </a:rPr>
              <a:t> </a:t>
            </a:r>
            <a:r>
              <a:rPr lang="ru-RU" sz="1400" dirty="0" err="1">
                <a:latin typeface="Bahnschrift Light Condensed" panose="020B0502040204020203" pitchFamily="34" charset="0"/>
              </a:rPr>
              <a:t>забезпечення</a:t>
            </a:r>
            <a:r>
              <a:rPr lang="ru-RU" sz="1400" dirty="0">
                <a:latin typeface="Bahnschrift Light Condensed" panose="020B0502040204020203" pitchFamily="34" charset="0"/>
              </a:rPr>
              <a:t> для </a:t>
            </a:r>
            <a:r>
              <a:rPr lang="ru-RU" sz="1400" dirty="0" err="1">
                <a:latin typeface="Bahnschrift Light Condensed" panose="020B0502040204020203" pitchFamily="34" charset="0"/>
              </a:rPr>
              <a:t>математичного</a:t>
            </a:r>
            <a:r>
              <a:rPr lang="ru-RU" sz="1400" dirty="0">
                <a:latin typeface="Bahnschrift Light Condensed" panose="020B0502040204020203" pitchFamily="34" charset="0"/>
              </a:rPr>
              <a:t> </a:t>
            </a:r>
            <a:r>
              <a:rPr lang="ru-RU" sz="1400" dirty="0" err="1">
                <a:latin typeface="Bahnschrift Light Condensed" panose="020B0502040204020203" pitchFamily="34" charset="0"/>
              </a:rPr>
              <a:t>моделювання</a:t>
            </a:r>
            <a:r>
              <a:rPr lang="ru-RU" sz="1400" dirty="0">
                <a:latin typeface="Bahnschrift Light Condensed" panose="020B0502040204020203" pitchFamily="34" charset="0"/>
              </a:rPr>
              <a:t> </a:t>
            </a:r>
            <a:r>
              <a:rPr lang="ru-RU" sz="1400" dirty="0" err="1">
                <a:latin typeface="Bahnschrift Light Condensed" panose="020B0502040204020203" pitchFamily="34" charset="0"/>
              </a:rPr>
              <a:t>енергетичних</a:t>
            </a:r>
            <a:r>
              <a:rPr lang="ru-RU" sz="1400" dirty="0">
                <a:latin typeface="Bahnschrift Light Condensed" panose="020B0502040204020203" pitchFamily="34" charset="0"/>
              </a:rPr>
              <a:t> </a:t>
            </a:r>
            <a:r>
              <a:rPr lang="ru-RU" sz="1400" dirty="0" err="1">
                <a:latin typeface="Bahnschrift Light Condensed" panose="020B0502040204020203" pitchFamily="34" charset="0"/>
              </a:rPr>
              <a:t>об’єктів</a:t>
            </a:r>
            <a:endParaRPr lang="ru-RU" sz="1400" dirty="0">
              <a:latin typeface="Bahnschrift Light Condensed" panose="020B0502040204020203" pitchFamily="34" charset="0"/>
            </a:endParaRPr>
          </a:p>
          <a:p>
            <a:r>
              <a:rPr lang="ru-RU" sz="1400" dirty="0">
                <a:latin typeface="Bahnschrift Light Condensed" panose="020B0502040204020203" pitchFamily="34" charset="0"/>
              </a:rPr>
              <a:t>41. </a:t>
            </a:r>
            <a:r>
              <a:rPr lang="ru-RU" sz="1400" dirty="0" err="1">
                <a:latin typeface="Bahnschrift Light Condensed" panose="020B0502040204020203" pitchFamily="34" charset="0"/>
              </a:rPr>
              <a:t>Опишіть</a:t>
            </a:r>
            <a:r>
              <a:rPr lang="ru-RU" sz="1400" dirty="0">
                <a:latin typeface="Bahnschrift Light Condensed" panose="020B0502040204020203" pitchFamily="34" charset="0"/>
              </a:rPr>
              <a:t> </a:t>
            </a:r>
            <a:r>
              <a:rPr lang="ru-RU" sz="1400" dirty="0" err="1">
                <a:latin typeface="Bahnschrift Light Condensed" panose="020B0502040204020203" pitchFamily="34" charset="0"/>
              </a:rPr>
              <a:t>особливості</a:t>
            </a:r>
            <a:r>
              <a:rPr lang="ru-RU" sz="1400" dirty="0">
                <a:latin typeface="Bahnschrift Light Condensed" panose="020B0502040204020203" pitchFamily="34" charset="0"/>
              </a:rPr>
              <a:t> </a:t>
            </a:r>
            <a:r>
              <a:rPr lang="ru-RU" sz="1400" dirty="0" err="1">
                <a:latin typeface="Bahnschrift Light Condensed" panose="020B0502040204020203" pitchFamily="34" charset="0"/>
              </a:rPr>
              <a:t>моделювання</a:t>
            </a:r>
            <a:r>
              <a:rPr lang="ru-RU" sz="1400" dirty="0">
                <a:latin typeface="Bahnschrift Light Condensed" panose="020B0502040204020203" pitchFamily="34" charset="0"/>
              </a:rPr>
              <a:t> </a:t>
            </a:r>
            <a:r>
              <a:rPr lang="ru-RU" sz="1400" dirty="0" err="1">
                <a:latin typeface="Bahnschrift Light Condensed" panose="020B0502040204020203" pitchFamily="34" charset="0"/>
              </a:rPr>
              <a:t>неелектричних</a:t>
            </a:r>
            <a:r>
              <a:rPr lang="ru-RU" sz="1400" dirty="0">
                <a:latin typeface="Bahnschrift Light Condensed" panose="020B0502040204020203" pitchFamily="34" charset="0"/>
              </a:rPr>
              <a:t> </a:t>
            </a:r>
            <a:r>
              <a:rPr lang="ru-RU" sz="1400" dirty="0" err="1">
                <a:latin typeface="Bahnschrift Light Condensed" panose="020B0502040204020203" pitchFamily="34" charset="0"/>
              </a:rPr>
              <a:t>процесів</a:t>
            </a:r>
            <a:r>
              <a:rPr lang="ru-RU" sz="1400" dirty="0">
                <a:latin typeface="Bahnschrift Light Condensed" panose="020B0502040204020203" pitchFamily="34" charset="0"/>
              </a:rPr>
              <a:t> в </a:t>
            </a:r>
            <a:r>
              <a:rPr lang="ru-RU" sz="1400" dirty="0" err="1">
                <a:latin typeface="Bahnschrift Light Condensed" panose="020B0502040204020203" pitchFamily="34" charset="0"/>
              </a:rPr>
              <a:t>енергосистемах</a:t>
            </a:r>
            <a:endParaRPr lang="ru-RU" sz="1400" dirty="0">
              <a:latin typeface="Bahnschrift Light Condensed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947490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1356</TotalTime>
  <Words>1309</Words>
  <Application>Microsoft Office PowerPoint</Application>
  <PresentationFormat>Широкий екран</PresentationFormat>
  <Paragraphs>252</Paragraphs>
  <Slides>6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6</vt:i4>
      </vt:variant>
    </vt:vector>
  </HeadingPairs>
  <TitlesOfParts>
    <vt:vector size="11" baseType="lpstr">
      <vt:lpstr>Arial</vt:lpstr>
      <vt:lpstr>Bahnschrift Light Condensed</vt:lpstr>
      <vt:lpstr>Calibri</vt:lpstr>
      <vt:lpstr>Calibri Light</vt:lpstr>
      <vt:lpstr>Тема Office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Моделювання процесів і систем енергетичної безпеки</dc:title>
  <dc:creator>Артем Чернюк</dc:creator>
  <cp:lastModifiedBy>Артем Чернюк</cp:lastModifiedBy>
  <cp:revision>48</cp:revision>
  <dcterms:created xsi:type="dcterms:W3CDTF">2023-07-21T08:40:22Z</dcterms:created>
  <dcterms:modified xsi:type="dcterms:W3CDTF">2023-09-15T11:01:07Z</dcterms:modified>
</cp:coreProperties>
</file>