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D81A9-3CC4-4792-8C86-D72E81BE6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C12809-2D5B-4493-BB48-3D56DB601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E3C2A-A35C-4258-AE41-18E905401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20.02.2024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0D8FD4-DD15-4003-869C-0A7BC51E1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80667A-A12F-4092-9AB9-34BE5BA63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6660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41B391-4EBD-4D3E-A93E-7D388F86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8E0959-FB1D-4C83-B0C6-1490E527E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800242-AA95-40B4-A28E-D74EB7553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20.02.2024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959799-4025-4F8C-930A-633FBE59B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56D81F-ECCE-4150-BFE2-AB9E9A3B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301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B13831B-0C04-406A-AD61-9F98B6CC28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9F744E-1365-4986-80E3-EC8F463C7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462497-5F07-46EC-BC57-C09887B0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20.02.2024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56E1BA-8BAD-43C1-8A74-BBCAE3734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BA4769-B7A8-4D35-9513-435C6186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65890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52EFE2-0E87-4587-B028-4B3F41A3B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7765C2-EAF9-4204-80A6-4EB57ACED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873D5B-F3D0-40A3-AC43-E3626182F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20.02.2024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5D9A83-F7AF-46DA-8ECA-ED9FC49F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12CCB7-E604-48FC-B1A7-1D5CDABA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0234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10D54-7CB1-4D87-A8D2-45F33F4AF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50320E-8AE1-4073-A29B-675826F5E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059419-B516-4245-9053-D275808E5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20.02.2024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55639B-D81D-47B7-8031-1A5E3DC5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75F9BA-EFBA-4FCF-AB3B-33838366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7601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B78EB4-8BD0-4017-9679-0BDCEEACD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D7DE05-33E3-4B3D-A65A-C4F741F44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8A0EC7-336A-4218-A79C-79C97811E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2C54F9-A994-4A99-819C-11005050C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20.02.2024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168D55-480A-4960-AA77-871E958A3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05A638-34F4-4015-8A4A-57905C723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848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4AD7DD-D340-4D8B-8DB0-C8E9E8F59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599FB5-EFE2-4AA8-8D65-E7610C480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05922D-54E9-4C3F-A435-29D391248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A4324C9-1368-4F17-BEC0-D2DFE08B4A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E218344-B85C-4D68-89D4-64B8BA478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DBD51D7-ADDC-4909-AE3D-94AB4EEA8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20.02.2024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A7A0721-422B-4EC8-AFA8-A4FD0A756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5BC26E9-4EFA-4DC6-A3DA-8A9FBDA0C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2103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0D8FE-A789-41FB-B8C2-18E391068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B28ABEC-BF66-4E84-B760-BA9099FEB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20.02.2024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EA3BB8C-68E7-446E-B9D2-93CD752FF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FF0BE5-FED5-4EF8-9965-B31351A94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0599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38F8377-2074-4D0F-AC66-CD2805ED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20.02.2024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84446D4-D601-420D-A49C-4B777381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7F09BD0-6997-48D9-B494-B1EC05A2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054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13C58E-D191-4963-8016-A5CA5552F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64BFCB-08F5-4E67-9488-88EFA4CF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0E980A-FB61-4282-9F29-F2CA227AF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F0202B-CF64-428B-9D53-B141DC62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20.02.2024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383083-6C9C-414B-A427-7BA2BCCE8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9F228B-2512-45F2-AEB6-62080AFD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5558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D2CF6-C7A5-4934-B439-4819AE5BF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73E56E-8D2E-44C0-9796-75D54938D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5051B0-11EA-4BD9-B547-E97029626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16C252-F2B2-4F69-ADFD-1EC35E2C5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20.02.2024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02BFFD-F851-4FFE-83E9-F92ED6F2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E28930-DA66-422E-95EA-6B883C303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246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ADF9EC-0E2F-48ED-BF74-78DEDFA77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08B0EE-C1F8-455D-809C-BF8B9DF1F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6E9894-F660-400E-8E53-EC12AAD61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CB66D-D8C2-41D5-BF86-93A15BCC5821}" type="datetimeFigureOut">
              <a:rPr lang="ru-UA" smtClean="0"/>
              <a:t>20.02.2024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08C0E9-D89C-48E5-9DBF-3AE496D8B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002E9E-0D9F-4FF9-9CD0-7B31A53A19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034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santonenko2015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9ED6B8-1B77-469E-9965-0FD63352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043249"/>
            <a:ext cx="4379650" cy="419546"/>
          </a:xfrm>
        </p:spPr>
        <p:txBody>
          <a:bodyPr>
            <a:normAutofit lnSpcReduction="10000"/>
          </a:bodyPr>
          <a:lstStyle/>
          <a:p>
            <a:r>
              <a:rPr lang="uk-UA" dirty="0" err="1">
                <a:latin typeface="Bahnschrift Light Condensed" panose="020B0502040204020203" pitchFamily="34" charset="0"/>
              </a:rPr>
              <a:t>Силабус</a:t>
            </a:r>
            <a:r>
              <a:rPr lang="uk-UA" dirty="0">
                <a:latin typeface="Bahnschrift Light Condensed" panose="020B0502040204020203" pitchFamily="34" charset="0"/>
              </a:rPr>
              <a:t> навчальної дисципліни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D16C6068-82DC-44CF-AA52-5ADD07E4527C}"/>
              </a:ext>
            </a:extLst>
          </p:cNvPr>
          <p:cNvSpPr txBox="1">
            <a:spLocks/>
          </p:cNvSpPr>
          <p:nvPr/>
        </p:nvSpPr>
        <p:spPr>
          <a:xfrm>
            <a:off x="9833500" y="6203195"/>
            <a:ext cx="2358500" cy="384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Харків 2023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CEC5006-925B-4B16-ADFF-A48A4868A7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45" y="130027"/>
            <a:ext cx="1087772" cy="1330785"/>
          </a:xfrm>
          <a:prstGeom prst="rect">
            <a:avLst/>
          </a:prstGeom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9B444E45-914B-4FEB-AE76-263F23978DC8}"/>
              </a:ext>
            </a:extLst>
          </p:cNvPr>
          <p:cNvSpPr txBox="1">
            <a:spLocks/>
          </p:cNvSpPr>
          <p:nvPr/>
        </p:nvSpPr>
        <p:spPr>
          <a:xfrm>
            <a:off x="443282" y="154780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Українська інженерно-педагогічна академія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C9B0E5D6-0F65-413D-9814-9B28CC08F2B8}"/>
              </a:ext>
            </a:extLst>
          </p:cNvPr>
          <p:cNvSpPr txBox="1">
            <a:spLocks/>
          </p:cNvSpPr>
          <p:nvPr/>
        </p:nvSpPr>
        <p:spPr>
          <a:xfrm>
            <a:off x="1429305" y="497429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Кафедра фізики, електротехніки та електроенергетики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6CB0E6C0-6C2A-4C57-80F7-6D9FA7F1ED77}"/>
              </a:ext>
            </a:extLst>
          </p:cNvPr>
          <p:cNvSpPr txBox="1">
            <a:spLocks/>
          </p:cNvSpPr>
          <p:nvPr/>
        </p:nvSpPr>
        <p:spPr>
          <a:xfrm>
            <a:off x="1429305" y="846143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Освітня програма «Енергетична безпека»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id="{FDB2CE8A-3008-4BD5-A051-1F15A5360B8E}"/>
              </a:ext>
            </a:extLst>
          </p:cNvPr>
          <p:cNvSpPr txBox="1">
            <a:spLocks/>
          </p:cNvSpPr>
          <p:nvPr/>
        </p:nvSpPr>
        <p:spPr>
          <a:xfrm>
            <a:off x="2486763" y="1190714"/>
            <a:ext cx="5663540" cy="24814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Спеціальність 141 Електроенергетика, електротехніка та електромеханіка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A7D7C88-63EF-4E51-BA36-C223AF3371BE}"/>
              </a:ext>
            </a:extLst>
          </p:cNvPr>
          <p:cNvSpPr/>
          <p:nvPr/>
        </p:nvSpPr>
        <p:spPr>
          <a:xfrm>
            <a:off x="2263806" y="2424515"/>
            <a:ext cx="9928194" cy="117979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BC3DCF6A-4D1D-4948-882C-AEA4CF557956}"/>
              </a:ext>
            </a:extLst>
          </p:cNvPr>
          <p:cNvSpPr txBox="1">
            <a:spLocks/>
          </p:cNvSpPr>
          <p:nvPr/>
        </p:nvSpPr>
        <p:spPr>
          <a:xfrm>
            <a:off x="571811" y="2007606"/>
            <a:ext cx="9566487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latin typeface="Bahnschrift Light Condensed" panose="020B0502040204020203" pitchFamily="34" charset="0"/>
              </a:rPr>
              <a:t>Ефективність і надійність систем енергопостачання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589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5F2F030-3248-41C0-BD29-DAE668412BCE}"/>
              </a:ext>
            </a:extLst>
          </p:cNvPr>
          <p:cNvSpPr/>
          <p:nvPr/>
        </p:nvSpPr>
        <p:spPr>
          <a:xfrm>
            <a:off x="488272" y="97109"/>
            <a:ext cx="4128116" cy="74903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205BCF9-CA34-47DE-B521-756ED6030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854" y="3515304"/>
            <a:ext cx="3930836" cy="419546"/>
          </a:xfrm>
        </p:spPr>
        <p:txBody>
          <a:bodyPr>
            <a:normAutofit lnSpcReduction="10000"/>
          </a:bodyPr>
          <a:lstStyle/>
          <a:p>
            <a:pPr algn="l"/>
            <a:r>
              <a:rPr lang="uk-UA" dirty="0">
                <a:latin typeface="Bahnschrift Light Condensed" panose="020B0502040204020203" pitchFamily="34" charset="0"/>
              </a:rPr>
              <a:t>Реквізити навчальної дисципліни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3" name="Таблица 6">
            <a:extLst>
              <a:ext uri="{FF2B5EF4-FFF2-40B4-BE49-F238E27FC236}">
                <a16:creationId xmlns:a16="http://schemas.microsoft.com/office/drawing/2014/main" id="{15945501-EA38-4A42-83D2-9513DBE85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435422"/>
              </p:ext>
            </p:extLst>
          </p:nvPr>
        </p:nvGraphicFramePr>
        <p:xfrm>
          <a:off x="240760" y="3878188"/>
          <a:ext cx="4432710" cy="2956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8181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2314529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Рівень вищої освіти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Магістр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Галузь знань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14 Електрична інженерія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Спеціальність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141 Електроенергетика, електротехніка та електромеханіка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Освітня програма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Енергетична безпека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Статус дисципліни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Нормативна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Форма навчання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Денна (заочна)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5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Мова викладання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Українська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384"/>
                  </a:ext>
                </a:extLst>
              </a:tr>
            </a:tbl>
          </a:graphicData>
        </a:graphic>
      </p:graphicFrame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2C4C4617-52B4-4180-A0EE-8A7B0FBBE4D7}"/>
              </a:ext>
            </a:extLst>
          </p:cNvPr>
          <p:cNvSpPr txBox="1">
            <a:spLocks/>
          </p:cNvSpPr>
          <p:nvPr/>
        </p:nvSpPr>
        <p:spPr>
          <a:xfrm>
            <a:off x="170854" y="97109"/>
            <a:ext cx="3930836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Викладач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0" name="Таблица 6">
            <a:extLst>
              <a:ext uri="{FF2B5EF4-FFF2-40B4-BE49-F238E27FC236}">
                <a16:creationId xmlns:a16="http://schemas.microsoft.com/office/drawing/2014/main" id="{65CEA1AD-4103-4B1A-BB56-23BF762BF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383609"/>
              </p:ext>
            </p:extLst>
          </p:nvPr>
        </p:nvGraphicFramePr>
        <p:xfrm>
          <a:off x="2494953" y="556603"/>
          <a:ext cx="5113209" cy="27901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56267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3656942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88317">
                <a:tc gridSpan="2"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Наталія Антоненко</a:t>
                      </a:r>
                      <a:endParaRPr lang="ru-UA" sz="18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Артем Чернюк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362719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Посада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Декан факультету Енергетики і автоматизації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550115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Науковий ступінь (спеціальність)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Кандидат технічних наук</a:t>
                      </a:r>
                    </a:p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05,12,13 Радіотехнічні пристрої та засоби телекомунікацій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Наукове звання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Доцент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Контакти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+380675737050, 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  <a:hlinkClick r:id="rId3"/>
                        </a:rPr>
                        <a:t>nsantonenko2015@gmail.com</a:t>
                      </a:r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, </a:t>
                      </a:r>
                      <a:r>
                        <a:rPr lang="en-US" sz="1400" dirty="0" err="1">
                          <a:latin typeface="Bahnschrift Light Condensed" panose="020B0502040204020203" pitchFamily="34" charset="0"/>
                        </a:rPr>
                        <a:t>viber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, telegram,</a:t>
                      </a:r>
                      <a:r>
                        <a:rPr lang="en-US" sz="1400" baseline="0" dirty="0">
                          <a:latin typeface="Bahnschrift Light Condensed" panose="020B0502040204020203" pitchFamily="34" charset="0"/>
                        </a:rPr>
                        <a:t> WhatsApp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Профіль викладача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https://kafotss.kharkov.ua/ukr/antonenko_nataliia.html</a:t>
                      </a:r>
                      <a:endParaRPr lang="uk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56237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Консультації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Щовівторка 16:00 – 17:00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384"/>
                  </a:ext>
                </a:extLst>
              </a:tr>
            </a:tbl>
          </a:graphicData>
        </a:graphic>
      </p:graphicFrame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1501E8E4-56F2-4469-B3ED-6CF024D656D4}"/>
              </a:ext>
            </a:extLst>
          </p:cNvPr>
          <p:cNvSpPr txBox="1">
            <a:spLocks/>
          </p:cNvSpPr>
          <p:nvPr/>
        </p:nvSpPr>
        <p:spPr>
          <a:xfrm>
            <a:off x="7922301" y="976672"/>
            <a:ext cx="3258972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Обсяг навчальної дисципліни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2" name="Таблица 6">
            <a:extLst>
              <a:ext uri="{FF2B5EF4-FFF2-40B4-BE49-F238E27FC236}">
                <a16:creationId xmlns:a16="http://schemas.microsoft.com/office/drawing/2014/main" id="{0EFD2297-17F8-4BEB-9E99-269699EA3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117626"/>
              </p:ext>
            </p:extLst>
          </p:nvPr>
        </p:nvGraphicFramePr>
        <p:xfrm>
          <a:off x="7922301" y="1342767"/>
          <a:ext cx="390946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52679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2056781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Загальний обсяг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150 годин (5 кредитів)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Лекції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30 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Практичні заняття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12 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Лабораторний практикум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8 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Самостійна робота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100 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E3A86C85-52FD-4A13-8C40-9A224F7B0EFC}"/>
              </a:ext>
            </a:extLst>
          </p:cNvPr>
          <p:cNvSpPr txBox="1">
            <a:spLocks/>
          </p:cNvSpPr>
          <p:nvPr/>
        </p:nvSpPr>
        <p:spPr>
          <a:xfrm>
            <a:off x="4776405" y="3515304"/>
            <a:ext cx="5663513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Форми контролю, система оцінки, шкала оцінювання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6" name="Таблица 6">
            <a:extLst>
              <a:ext uri="{FF2B5EF4-FFF2-40B4-BE49-F238E27FC236}">
                <a16:creationId xmlns:a16="http://schemas.microsoft.com/office/drawing/2014/main" id="{D013141A-1B60-4122-8A68-25457C8A2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407132"/>
              </p:ext>
            </p:extLst>
          </p:nvPr>
        </p:nvGraphicFramePr>
        <p:xfrm>
          <a:off x="4852715" y="3866202"/>
          <a:ext cx="3279231" cy="29565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1981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1227250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533751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Поточний контроль за матеріалами лекцій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49 балів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97331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Захист результатів отриманих на практичних заняттях та лабораторному практикумі*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34 балів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81998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Іспит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17 балів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533751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Шкала оцінювання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Національна та 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ECTS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533751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*</a:t>
                      </a:r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обов’язково відпрацювання усіх практичних занять та лабораторного практикуму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graphicFrame>
        <p:nvGraphicFramePr>
          <p:cNvPr id="15" name="Таблица 6">
            <a:extLst>
              <a:ext uri="{FF2B5EF4-FFF2-40B4-BE49-F238E27FC236}">
                <a16:creationId xmlns:a16="http://schemas.microsoft.com/office/drawing/2014/main" id="{E5CA7456-9D06-4281-9E3E-7C9C7397D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211626"/>
              </p:ext>
            </p:extLst>
          </p:nvPr>
        </p:nvGraphicFramePr>
        <p:xfrm>
          <a:off x="8318377" y="3867556"/>
          <a:ext cx="3639844" cy="290610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33487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1809208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  <a:gridCol w="497149">
                  <a:extLst>
                    <a:ext uri="{9D8B030D-6E8A-4147-A177-3AD203B41FA5}">
                      <a16:colId xmlns:a16="http://schemas.microsoft.com/office/drawing/2014/main" val="912630220"/>
                    </a:ext>
                  </a:extLst>
                </a:gridCol>
              </a:tblGrid>
              <a:tr h="340460">
                <a:tc>
                  <a:txBody>
                    <a:bodyPr/>
                    <a:lstStyle/>
                    <a:p>
                      <a:pPr algn="ctr"/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балів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Національна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ECTS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29498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90-100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відмінно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A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24332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82-89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uk-UA" sz="1400" dirty="0">
                        <a:latin typeface="Bahnschrift Light Condensed" panose="020B0502040204020203" pitchFamily="34" charset="0"/>
                      </a:endParaRPr>
                    </a:p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добре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D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5046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74-81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C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675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64-73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uk-UA" sz="1400" dirty="0">
                        <a:latin typeface="Bahnschrift Light Condensed" panose="020B0502040204020203" pitchFamily="34" charset="0"/>
                      </a:endParaRPr>
                    </a:p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задовільно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D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051910"/>
                  </a:ext>
                </a:extLst>
              </a:tr>
              <a:tr h="38199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60-63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задовільно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E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25491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35-59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незадовільно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 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FX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65964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0-34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незадовільно з повторним вивченням курсу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F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AB62C4F-99A9-4A7F-BDC3-3B2BA9F8D2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17" y="553981"/>
            <a:ext cx="2320298" cy="278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61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5E2D3C6-1B66-403B-B852-DA5A44E9CAAC}"/>
              </a:ext>
            </a:extLst>
          </p:cNvPr>
          <p:cNvSpPr/>
          <p:nvPr/>
        </p:nvSpPr>
        <p:spPr>
          <a:xfrm>
            <a:off x="7004572" y="1677881"/>
            <a:ext cx="5065462" cy="506027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E2D45D-160F-4EE7-BF3C-4C24FFBFB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45" y="97109"/>
            <a:ext cx="4127350" cy="74987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205BCF9-CA34-47DE-B521-756ED6030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854" y="472045"/>
            <a:ext cx="6674496" cy="6266106"/>
          </a:xfrm>
        </p:spPr>
        <p:txBody>
          <a:bodyPr>
            <a:normAutofit fontScale="77500" lnSpcReduction="20000"/>
          </a:bodyPr>
          <a:lstStyle/>
          <a:p>
            <a:pPr algn="l"/>
            <a:endParaRPr lang="uk-UA" sz="2300" dirty="0">
              <a:latin typeface="Bahnschrift Light Condensed" panose="020B0502040204020203" pitchFamily="34" charset="0"/>
            </a:endParaRPr>
          </a:p>
          <a:p>
            <a:pPr algn="just"/>
            <a:r>
              <a:rPr lang="ru-RU" sz="2300" dirty="0" err="1">
                <a:latin typeface="Bahnschrift Light Condensed" panose="020B0502040204020203" pitchFamily="34" charset="0"/>
              </a:rPr>
              <a:t>Ефективне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використання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енергії</a:t>
            </a:r>
            <a:r>
              <a:rPr lang="ru-RU" sz="2300" dirty="0">
                <a:latin typeface="Bahnschrift Light Condensed" panose="020B0502040204020203" pitchFamily="34" charset="0"/>
              </a:rPr>
              <a:t> є одним з </a:t>
            </a:r>
            <a:r>
              <a:rPr lang="ru-RU" sz="2300" dirty="0" err="1">
                <a:latin typeface="Bahnschrift Light Condensed" panose="020B0502040204020203" pitchFamily="34" charset="0"/>
              </a:rPr>
              <a:t>інтегральних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показників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економічного</a:t>
            </a:r>
            <a:r>
              <a:rPr lang="ru-RU" sz="2300" dirty="0">
                <a:latin typeface="Bahnschrift Light Condensed" panose="020B0502040204020203" pitchFamily="34" charset="0"/>
              </a:rPr>
              <a:t>, </a:t>
            </a:r>
            <a:r>
              <a:rPr lang="ru-RU" sz="2300" dirty="0" err="1">
                <a:latin typeface="Bahnschrift Light Condensed" panose="020B0502040204020203" pitchFamily="34" charset="0"/>
              </a:rPr>
              <a:t>наукового</a:t>
            </a:r>
            <a:r>
              <a:rPr lang="ru-RU" sz="2300" dirty="0">
                <a:latin typeface="Bahnschrift Light Condensed" panose="020B0502040204020203" pitchFamily="34" charset="0"/>
              </a:rPr>
              <a:t> та </a:t>
            </a:r>
            <a:r>
              <a:rPr lang="ru-RU" sz="2300" dirty="0" err="1">
                <a:latin typeface="Bahnschrift Light Condensed" panose="020B0502040204020203" pitchFamily="34" charset="0"/>
              </a:rPr>
              <a:t>соціально</a:t>
            </a:r>
            <a:r>
              <a:rPr lang="ru-RU" sz="2300" dirty="0">
                <a:latin typeface="Bahnschrift Light Condensed" panose="020B0502040204020203" pitchFamily="34" charset="0"/>
              </a:rPr>
              <a:t>-культурного </a:t>
            </a:r>
            <a:r>
              <a:rPr lang="ru-RU" sz="2300" dirty="0" err="1">
                <a:latin typeface="Bahnschrift Light Condensed" panose="020B0502040204020203" pitchFamily="34" charset="0"/>
              </a:rPr>
              <a:t>розвитку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кожної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країни</a:t>
            </a:r>
            <a:r>
              <a:rPr lang="ru-RU" sz="2300" dirty="0">
                <a:latin typeface="Bahnschrift Light Condensed" panose="020B0502040204020203" pitchFamily="34" charset="0"/>
              </a:rPr>
              <a:t>. </a:t>
            </a:r>
            <a:r>
              <a:rPr lang="ru-RU" sz="2300" dirty="0" err="1">
                <a:latin typeface="Bahnschrift Light Condensed" panose="020B0502040204020203" pitchFamily="34" charset="0"/>
              </a:rPr>
              <a:t>Зі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створенням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загальнонаціональних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ринків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електроенергії</a:t>
            </a:r>
            <a:r>
              <a:rPr lang="ru-RU" sz="2300" dirty="0">
                <a:latin typeface="Bahnschrift Light Condensed" panose="020B0502040204020203" pitchFamily="34" charset="0"/>
              </a:rPr>
              <a:t> проблема </a:t>
            </a:r>
            <a:r>
              <a:rPr lang="ru-RU" sz="2300" dirty="0" err="1">
                <a:latin typeface="Bahnschrift Light Condensed" panose="020B0502040204020203" pitchFamily="34" charset="0"/>
              </a:rPr>
              <a:t>забезпечення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ефективного</a:t>
            </a:r>
            <a:r>
              <a:rPr lang="ru-RU" sz="2300" dirty="0">
                <a:latin typeface="Bahnschrift Light Condensed" panose="020B0502040204020203" pitchFamily="34" charset="0"/>
              </a:rPr>
              <a:t> та </a:t>
            </a:r>
            <a:r>
              <a:rPr lang="ru-RU" sz="2300" dirty="0" err="1">
                <a:latin typeface="Bahnschrift Light Condensed" panose="020B0502040204020203" pitchFamily="34" charset="0"/>
              </a:rPr>
              <a:t>надійного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електропостачання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споживачів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набула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особливої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актуальності</a:t>
            </a:r>
            <a:r>
              <a:rPr lang="ru-RU" sz="2300" dirty="0">
                <a:latin typeface="Bahnschrift Light Condensed" panose="020B0502040204020203" pitchFamily="34" charset="0"/>
              </a:rPr>
              <a:t>. </a:t>
            </a:r>
            <a:r>
              <a:rPr lang="ru-RU" sz="2300" dirty="0" err="1">
                <a:latin typeface="Bahnschrift Light Condensed" panose="020B0502040204020203" pitchFamily="34" charset="0"/>
              </a:rPr>
              <a:t>Щоб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підвищити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рівень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енергетичної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безпеки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нашої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країни</a:t>
            </a:r>
            <a:r>
              <a:rPr lang="ru-RU" sz="2300" dirty="0">
                <a:latin typeface="Bahnschrift Light Condensed" panose="020B0502040204020203" pitchFamily="34" charset="0"/>
              </a:rPr>
              <a:t> та </a:t>
            </a:r>
            <a:r>
              <a:rPr lang="ru-RU" sz="2300" dirty="0" err="1">
                <a:latin typeface="Bahnschrift Light Condensed" panose="020B0502040204020203" pitchFamily="34" charset="0"/>
              </a:rPr>
              <a:t>забезпечити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надійність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енергопостачання</a:t>
            </a:r>
            <a:r>
              <a:rPr lang="ru-RU" sz="2300" dirty="0">
                <a:latin typeface="Bahnschrift Light Condensed" panose="020B0502040204020203" pitchFamily="34" charset="0"/>
              </a:rPr>
              <a:t> нам </a:t>
            </a:r>
            <a:r>
              <a:rPr lang="ru-RU" sz="2300" dirty="0" err="1">
                <a:latin typeface="Bahnschrift Light Condensed" panose="020B0502040204020203" pitchFamily="34" charset="0"/>
              </a:rPr>
              <a:t>необхідно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мати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актуальні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знання</a:t>
            </a:r>
            <a:r>
              <a:rPr lang="ru-RU" sz="2300" dirty="0">
                <a:latin typeface="Bahnschrift Light Condensed" panose="020B0502040204020203" pitchFamily="34" charset="0"/>
              </a:rPr>
              <a:t> та </a:t>
            </a:r>
            <a:r>
              <a:rPr lang="ru-RU" sz="2300" dirty="0" err="1">
                <a:latin typeface="Bahnschrift Light Condensed" panose="020B0502040204020203" pitchFamily="34" charset="0"/>
              </a:rPr>
              <a:t>навички</a:t>
            </a:r>
            <a:r>
              <a:rPr lang="ru-RU" sz="2300" dirty="0">
                <a:latin typeface="Bahnschrift Light Condensed" panose="020B0502040204020203" pitchFamily="34" charset="0"/>
              </a:rPr>
              <a:t> з </a:t>
            </a:r>
            <a:r>
              <a:rPr lang="ru-RU" sz="2300" dirty="0" err="1">
                <a:latin typeface="Bahnschrift Light Condensed" panose="020B0502040204020203" pitchFamily="34" charset="0"/>
              </a:rPr>
              <a:t>ефективності</a:t>
            </a:r>
            <a:r>
              <a:rPr lang="ru-RU" sz="2300" dirty="0">
                <a:latin typeface="Bahnschrift Light Condensed" panose="020B0502040204020203" pitchFamily="34" charset="0"/>
              </a:rPr>
              <a:t> та </a:t>
            </a:r>
            <a:r>
              <a:rPr lang="ru-RU" sz="2300" dirty="0" err="1">
                <a:latin typeface="Bahnschrift Light Condensed" panose="020B0502040204020203" pitchFamily="34" charset="0"/>
              </a:rPr>
              <a:t>надійності</a:t>
            </a:r>
            <a:r>
              <a:rPr lang="ru-RU" sz="2300" dirty="0">
                <a:latin typeface="Bahnschrift Light Condensed" panose="020B0502040204020203" pitchFamily="34" charset="0"/>
              </a:rPr>
              <a:t> систем </a:t>
            </a:r>
            <a:r>
              <a:rPr lang="ru-RU" sz="2300" dirty="0" err="1">
                <a:latin typeface="Bahnschrift Light Condensed" panose="020B0502040204020203" pitchFamily="34" charset="0"/>
              </a:rPr>
              <a:t>енергозабезпечення</a:t>
            </a:r>
            <a:r>
              <a:rPr lang="ru-RU" sz="2300" dirty="0">
                <a:latin typeface="Bahnschrift Light Condensed" panose="020B0502040204020203" pitchFamily="34" charset="0"/>
              </a:rPr>
              <a:t>. </a:t>
            </a:r>
            <a:r>
              <a:rPr lang="ru-RU" sz="2300" dirty="0" err="1">
                <a:latin typeface="Bahnschrift Light Condensed" panose="020B0502040204020203" pitchFamily="34" charset="0"/>
              </a:rPr>
              <a:t>Ці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знання</a:t>
            </a:r>
            <a:r>
              <a:rPr lang="ru-RU" sz="2300" dirty="0">
                <a:latin typeface="Bahnschrift Light Condensed" panose="020B0502040204020203" pitchFamily="34" charset="0"/>
              </a:rPr>
              <a:t> і </a:t>
            </a:r>
            <a:r>
              <a:rPr lang="ru-RU" sz="2300" dirty="0" err="1">
                <a:latin typeface="Bahnschrift Light Condensed" panose="020B0502040204020203" pitchFamily="34" charset="0"/>
              </a:rPr>
              <a:t>вміння</a:t>
            </a:r>
            <a:r>
              <a:rPr lang="ru-RU" sz="2300" dirty="0">
                <a:latin typeface="Bahnschrift Light Condensed" panose="020B0502040204020203" pitchFamily="34" charset="0"/>
              </a:rPr>
              <a:t> є </a:t>
            </a:r>
            <a:r>
              <a:rPr lang="ru-RU" sz="2300" dirty="0" err="1">
                <a:latin typeface="Bahnschrift Light Condensed" panose="020B0502040204020203" pitchFamily="34" charset="0"/>
              </a:rPr>
              <a:t>теоретичним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підґрунтям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подальшої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науково-технічної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реалізації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стратегії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енергетичної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ru-RU" sz="2300" dirty="0" err="1">
                <a:latin typeface="Bahnschrift Light Condensed" panose="020B0502040204020203" pitchFamily="34" charset="0"/>
              </a:rPr>
              <a:t>безпеки</a:t>
            </a:r>
            <a:r>
              <a:rPr lang="ru-RU" sz="2300" dirty="0">
                <a:latin typeface="Bahnschrift Light Condensed" panose="020B0502040204020203" pitchFamily="34" charset="0"/>
              </a:rPr>
              <a:t>. </a:t>
            </a:r>
            <a:r>
              <a:rPr lang="uk-UA" sz="2300" dirty="0">
                <a:latin typeface="Bahnschrift Light Condensed" panose="020B0502040204020203" pitchFamily="34" charset="0"/>
              </a:rPr>
              <a:t> </a:t>
            </a:r>
          </a:p>
          <a:p>
            <a:pPr algn="l"/>
            <a:endParaRPr lang="uk-UA" sz="2300" b="1" dirty="0">
              <a:latin typeface="Bahnschrift Light Condensed" panose="020B0502040204020203" pitchFamily="34" charset="0"/>
            </a:endParaRPr>
          </a:p>
          <a:p>
            <a:pPr algn="l"/>
            <a:r>
              <a:rPr lang="uk-UA" sz="2300" b="1" dirty="0">
                <a:latin typeface="Bahnschrift Light Condensed" panose="020B0502040204020203" pitchFamily="34" charset="0"/>
              </a:rPr>
              <a:t>Метою вивчення навчальної дисципліни </a:t>
            </a:r>
            <a:r>
              <a:rPr lang="uk-UA" sz="2300" dirty="0">
                <a:latin typeface="Bahnschrift Light Condensed" panose="020B0502040204020203" pitchFamily="34" charset="0"/>
              </a:rPr>
              <a:t>є опановування вмінням розробляти та впроваджувати заходи з підвищення надійності, ефективності та безпеки при проектуванні та експлуатації обладнання та об’єктів систем енергозабезпечення.</a:t>
            </a:r>
          </a:p>
          <a:p>
            <a:pPr algn="l"/>
            <a:r>
              <a:rPr lang="uk-UA" sz="2300" b="1" dirty="0">
                <a:latin typeface="Bahnschrift Light Condensed" panose="020B0502040204020203" pitchFamily="34" charset="0"/>
              </a:rPr>
              <a:t>Завдання вивчення навчальної дисципліни</a:t>
            </a:r>
          </a:p>
          <a:p>
            <a:pPr marL="342900" indent="-342900" algn="just">
              <a:buFontTx/>
              <a:buChar char="-"/>
            </a:pPr>
            <a:r>
              <a:rPr lang="uk-UA" sz="2300" dirty="0">
                <a:latin typeface="Bahnschrift Light Condensed" panose="020B0502040204020203" pitchFamily="34" charset="0"/>
              </a:rPr>
              <a:t>формування вмінь з підвищення енергоефективності та надійності систем енергопостачання;</a:t>
            </a:r>
          </a:p>
          <a:p>
            <a:pPr marL="342900" indent="-342900" algn="just">
              <a:buFontTx/>
              <a:buChar char="-"/>
            </a:pPr>
            <a:r>
              <a:rPr lang="uk-UA" sz="2300" dirty="0">
                <a:latin typeface="Bahnschrift Light Condensed" panose="020B0502040204020203" pitchFamily="34" charset="0"/>
              </a:rPr>
              <a:t>формування вмінь з підвищення надійності, безпеки експлуатації та продовження ресурсу систем енергопостачання;</a:t>
            </a:r>
          </a:p>
          <a:p>
            <a:pPr marL="342900" indent="-342900" algn="l">
              <a:buFontTx/>
              <a:buChar char="-"/>
            </a:pPr>
            <a:r>
              <a:rPr lang="uk-UA" sz="2300" dirty="0">
                <a:latin typeface="Bahnschrift Light Condensed" panose="020B0502040204020203" pitchFamily="34" charset="0"/>
              </a:rPr>
              <a:t>формування вмінь </a:t>
            </a:r>
            <a:r>
              <a:rPr lang="ru-RU" sz="2300" dirty="0">
                <a:latin typeface="Bahnschrift Light Condensed" panose="020B0502040204020203" pitchFamily="34" charset="0"/>
              </a:rPr>
              <a:t>з </a:t>
            </a:r>
            <a:r>
              <a:rPr lang="uk-UA" sz="2300" dirty="0">
                <a:latin typeface="Bahnschrift Light Condensed" panose="020B0502040204020203" pitchFamily="34" charset="0"/>
              </a:rPr>
              <a:t>реконструкції існуючих електричних мережі, станцій та підстанцій систем енергопостачання;</a:t>
            </a:r>
          </a:p>
          <a:p>
            <a:pPr marL="342900" indent="-342900" algn="just">
              <a:buFontTx/>
              <a:buChar char="-"/>
            </a:pPr>
            <a:r>
              <a:rPr lang="uk-UA" sz="2300" dirty="0">
                <a:latin typeface="Bahnschrift Light Condensed" panose="020B0502040204020203" pitchFamily="34" charset="0"/>
              </a:rPr>
              <a:t>формування вмінь </a:t>
            </a:r>
            <a:r>
              <a:rPr lang="ru-RU" sz="2300" dirty="0">
                <a:latin typeface="Bahnschrift Light Condensed" panose="020B0502040204020203" pitchFamily="34" charset="0"/>
              </a:rPr>
              <a:t>з </a:t>
            </a:r>
            <a:r>
              <a:rPr lang="uk-UA" sz="2300" dirty="0">
                <a:latin typeface="Bahnschrift Light Condensed" panose="020B0502040204020203" pitchFamily="34" charset="0"/>
              </a:rPr>
              <a:t>виявлення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uk-UA" sz="2300" dirty="0">
                <a:latin typeface="Bahnschrift Light Condensed" panose="020B0502040204020203" pitchFamily="34" charset="0"/>
              </a:rPr>
              <a:t>основних чинників </a:t>
            </a:r>
            <a:r>
              <a:rPr lang="ru-RU" sz="2300" dirty="0">
                <a:latin typeface="Bahnschrift Light Condensed" panose="020B0502040204020203" pitchFamily="34" charset="0"/>
              </a:rPr>
              <a:t>та </a:t>
            </a:r>
            <a:r>
              <a:rPr lang="uk-UA" sz="2300" dirty="0">
                <a:latin typeface="Bahnschrift Light Condensed" panose="020B0502040204020203" pitchFamily="34" charset="0"/>
              </a:rPr>
              <a:t>технічних</a:t>
            </a:r>
            <a:r>
              <a:rPr lang="ru-RU" sz="2300" dirty="0">
                <a:latin typeface="Bahnschrift Light Condensed" panose="020B0502040204020203" pitchFamily="34" charset="0"/>
              </a:rPr>
              <a:t> проблем, </a:t>
            </a:r>
            <a:r>
              <a:rPr lang="uk-UA" sz="2300" dirty="0">
                <a:latin typeface="Bahnschrift Light Condensed" panose="020B0502040204020203" pitchFamily="34" charset="0"/>
              </a:rPr>
              <a:t>що</a:t>
            </a:r>
            <a:r>
              <a:rPr lang="ru-RU" sz="2300" dirty="0">
                <a:latin typeface="Bahnschrift Light Condensed" panose="020B0502040204020203" pitchFamily="34" charset="0"/>
              </a:rPr>
              <a:t> </a:t>
            </a:r>
            <a:r>
              <a:rPr lang="uk-UA" sz="2300" dirty="0">
                <a:latin typeface="Bahnschrift Light Condensed" panose="020B0502040204020203" pitchFamily="34" charset="0"/>
              </a:rPr>
              <a:t>можуть заважати впровадженню сучасних методів керування об’єктів систем енергозабезпечення.</a:t>
            </a:r>
            <a:endParaRPr lang="uk-UA" b="1" dirty="0">
              <a:latin typeface="Bahnschrift Light Condensed" panose="020B0502040204020203" pitchFamily="34" charset="0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2C4C4617-52B4-4180-A0EE-8A7B0FBBE4D7}"/>
              </a:ext>
            </a:extLst>
          </p:cNvPr>
          <p:cNvSpPr txBox="1">
            <a:spLocks/>
          </p:cNvSpPr>
          <p:nvPr/>
        </p:nvSpPr>
        <p:spPr>
          <a:xfrm>
            <a:off x="170854" y="97109"/>
            <a:ext cx="3930836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Анотація курсу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2E1FDED1-99DF-4D68-B529-21F8F459C2C3}"/>
              </a:ext>
            </a:extLst>
          </p:cNvPr>
          <p:cNvSpPr txBox="1">
            <a:spLocks/>
          </p:cNvSpPr>
          <p:nvPr/>
        </p:nvSpPr>
        <p:spPr>
          <a:xfrm>
            <a:off x="7004572" y="857785"/>
            <a:ext cx="5065462" cy="12616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Результати навчання (відповідно до стандарту спеціальності та освітньої програми)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D0842D-E283-4A1B-90E0-8B41E92778A3}"/>
              </a:ext>
            </a:extLst>
          </p:cNvPr>
          <p:cNvSpPr txBox="1"/>
          <p:nvPr/>
        </p:nvSpPr>
        <p:spPr>
          <a:xfrm>
            <a:off x="7004572" y="1807359"/>
            <a:ext cx="506546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ПР1 Знаходити варіанти </a:t>
            </a:r>
            <a:r>
              <a:rPr lang="uk-UA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підвищення енергоефективності та надійності</a:t>
            </a:r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електроенергетичного, електротехнічного та електромеханічного обладнання й відповідних комплексів і систем.</a:t>
            </a:r>
            <a:endParaRPr lang="ru-RU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algn="just"/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ПР4 Окреслювати план заходів з підвищення </a:t>
            </a:r>
            <a:r>
              <a:rPr lang="uk-UA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надійності</a:t>
            </a:r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, безпеки експлуатації та продовження ресурсу електроенергетичного, електротехнічного та електромеханічного обладнання і відповідних комплексів і систем.</a:t>
            </a:r>
          </a:p>
          <a:p>
            <a:pPr algn="just"/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ПР6 Реконструювати існуючі електричні мережі, станції та підстанції, електротехнічні і електромеханічні комплекси та системи з метою підвищення </a:t>
            </a:r>
            <a:r>
              <a:rPr lang="uk-UA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їх надійності, ефективності експлуатації </a:t>
            </a:r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та продовження ресурсу.</a:t>
            </a:r>
            <a:endParaRPr lang="ru-RU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algn="just"/>
            <a:r>
              <a:rPr lang="uk-UA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ПР20 Виявляти основні чинники та технічні проблеми, що можуть заважати впровадженню сучасних методів керування електроенергетичними, електротехнічними та електромеханічними системами</a:t>
            </a:r>
            <a:endParaRPr lang="ru-RU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41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AF982A7-B0AF-4176-831A-1B4612BAE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45" y="97109"/>
            <a:ext cx="4127350" cy="74987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DEF90C7-410B-4714-8AC5-2AABF89AB577}"/>
              </a:ext>
            </a:extLst>
          </p:cNvPr>
          <p:cNvSpPr txBox="1"/>
          <p:nvPr/>
        </p:nvSpPr>
        <p:spPr>
          <a:xfrm>
            <a:off x="312938" y="189310"/>
            <a:ext cx="77657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Bahnschrift Light Condensed" panose="020B0502040204020203" pitchFamily="34" charset="0"/>
              </a:rPr>
              <a:t>Календарно-</a:t>
            </a:r>
            <a:r>
              <a:rPr lang="ru-RU" sz="2400" dirty="0" err="1">
                <a:latin typeface="Bahnschrift Light Condensed" panose="020B0502040204020203" pitchFamily="34" charset="0"/>
              </a:rPr>
              <a:t>тематичний</a:t>
            </a:r>
            <a:r>
              <a:rPr lang="ru-RU" sz="2400" dirty="0">
                <a:latin typeface="Bahnschrift Light Condensed" panose="020B0502040204020203" pitchFamily="34" charset="0"/>
              </a:rPr>
              <a:t> план (схема) </a:t>
            </a:r>
            <a:r>
              <a:rPr lang="ru-RU" sz="2400" dirty="0" err="1">
                <a:latin typeface="Bahnschrift Light Condensed" panose="020B0502040204020203" pitchFamily="34" charset="0"/>
              </a:rPr>
              <a:t>навчальної</a:t>
            </a:r>
            <a:r>
              <a:rPr lang="ru-RU" sz="2400" dirty="0">
                <a:latin typeface="Bahnschrift Light Condensed" panose="020B0502040204020203" pitchFamily="34" charset="0"/>
              </a:rPr>
              <a:t> </a:t>
            </a:r>
            <a:r>
              <a:rPr lang="ru-RU" sz="2400" dirty="0" err="1">
                <a:latin typeface="Bahnschrift Light Condensed" panose="020B0502040204020203" pitchFamily="34" charset="0"/>
              </a:rPr>
              <a:t>дисципліни</a:t>
            </a:r>
            <a:endParaRPr lang="ru-UA" sz="2400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0FFE8515-B218-4950-89B8-C2B389B35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049872"/>
              </p:ext>
            </p:extLst>
          </p:nvPr>
        </p:nvGraphicFramePr>
        <p:xfrm>
          <a:off x="374548" y="938344"/>
          <a:ext cx="11442903" cy="5770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145">
                  <a:extLst>
                    <a:ext uri="{9D8B030D-6E8A-4147-A177-3AD203B41FA5}">
                      <a16:colId xmlns:a16="http://schemas.microsoft.com/office/drawing/2014/main" val="461865480"/>
                    </a:ext>
                  </a:extLst>
                </a:gridCol>
                <a:gridCol w="2164880">
                  <a:extLst>
                    <a:ext uri="{9D8B030D-6E8A-4147-A177-3AD203B41FA5}">
                      <a16:colId xmlns:a16="http://schemas.microsoft.com/office/drawing/2014/main" val="467079098"/>
                    </a:ext>
                  </a:extLst>
                </a:gridCol>
                <a:gridCol w="7572652">
                  <a:extLst>
                    <a:ext uri="{9D8B030D-6E8A-4147-A177-3AD203B41FA5}">
                      <a16:colId xmlns:a16="http://schemas.microsoft.com/office/drawing/2014/main" val="3339770601"/>
                    </a:ext>
                  </a:extLst>
                </a:gridCol>
                <a:gridCol w="1093226">
                  <a:extLst>
                    <a:ext uri="{9D8B030D-6E8A-4147-A177-3AD203B41FA5}">
                      <a16:colId xmlns:a16="http://schemas.microsoft.com/office/drawing/2014/main" val="856258694"/>
                    </a:ext>
                  </a:extLst>
                </a:gridCol>
              </a:tblGrid>
              <a:tr h="492009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№ тижня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Вид і номер заняття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Тема заняття або самостійної роботи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аудиторних годин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65823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Лекція 1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200" dirty="0">
                          <a:solidFill>
                            <a:srgbClr val="FFFFFF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Вступ. Основні терміни та визначення надійності енергосистеми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0004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Лекція 2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Застосування елементів теорії ймовірностей в аналізі надійності систем енергопостачання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7876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1</a:t>
                      </a:r>
                      <a:endParaRPr lang="ru-UA" sz="14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200" dirty="0">
                          <a:solidFill>
                            <a:srgbClr val="0070C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Терміни та визначення показників надійності енергосистем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4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889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3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Лекція 3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Визначення показників надійності об’єктів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55436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2</a:t>
                      </a:r>
                      <a:endParaRPr lang="ru-UA" sz="14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200" dirty="0">
                          <a:solidFill>
                            <a:srgbClr val="0070C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Визначення показників надійності об’єктів,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200" dirty="0">
                          <a:solidFill>
                            <a:srgbClr val="0070C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які складаються з невідновлюваних резервованих елементів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4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53140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4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Лекція 4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Визначення надійності систем енергопостачання з урахуванням примусових відключень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43351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sz="140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Лекція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Розрахунок характеристик надійності систем електропостачання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43208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5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Лекція 6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 err="1">
                          <a:solidFill>
                            <a:srgbClr val="00000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Таблично</a:t>
                      </a: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-логічний метод розрахунку надійності головних схем електричних з’єднань електростанцій та підстанцій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37950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sz="140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3</a:t>
                      </a:r>
                      <a:endParaRPr lang="ru-UA" sz="14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200" dirty="0">
                          <a:solidFill>
                            <a:srgbClr val="0070C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Визначення показників надійності об’єктів,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200" dirty="0">
                          <a:solidFill>
                            <a:srgbClr val="0070C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які складаються з відновлюваних нерезервованих елементів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4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072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6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>
                          <a:solidFill>
                            <a:srgbClr val="C00000"/>
                          </a:solidFill>
                          <a:latin typeface="Bahnschrift Light Condensed" panose="020B0502040204020203" pitchFamily="34" charset="0"/>
                        </a:rPr>
                        <a:t>Лабораторна робота №1</a:t>
                      </a:r>
                      <a:endParaRPr lang="ru-UA" sz="1400" b="1" dirty="0">
                        <a:solidFill>
                          <a:srgbClr val="C0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200" dirty="0">
                          <a:solidFill>
                            <a:srgbClr val="C0000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Фізичне моделювання елементів об’єкту дослідження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>
                          <a:solidFill>
                            <a:srgbClr val="C00000"/>
                          </a:solidFill>
                          <a:latin typeface="Bahnschrift Light Condensed" panose="020B0502040204020203" pitchFamily="34" charset="0"/>
                        </a:rPr>
                        <a:t>4</a:t>
                      </a:r>
                      <a:endParaRPr lang="ru-UA" sz="1400" b="1" dirty="0">
                        <a:solidFill>
                          <a:srgbClr val="C0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98166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7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Лекція 7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Нормативні показники надійності головних схем електричних </a:t>
                      </a:r>
                      <a:r>
                        <a:rPr lang="uk-UA" sz="1400" kern="1200" dirty="0" err="1">
                          <a:solidFill>
                            <a:srgbClr val="00000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з’єднанье</a:t>
                      </a: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 електростанцій та підстанцій та їх розрахунок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229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Лекція 8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Логіко-аналітичний метод розрахунку надійності схем електричних </a:t>
                      </a:r>
                      <a:r>
                        <a:rPr lang="uk-UA" sz="1400" kern="1200" dirty="0" err="1">
                          <a:solidFill>
                            <a:srgbClr val="00000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зєднань</a:t>
                      </a:r>
                      <a:r>
                        <a:rPr lang="uk-UA" sz="1400" kern="1200" dirty="0">
                          <a:solidFill>
                            <a:srgbClr val="00000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 знижувальних підстанцій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925350"/>
                  </a:ext>
                </a:extLst>
              </a:tr>
              <a:tr h="435195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8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4</a:t>
                      </a:r>
                      <a:endParaRPr lang="ru-UA" sz="14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200" dirty="0">
                          <a:solidFill>
                            <a:srgbClr val="0070C0"/>
                          </a:solidFill>
                          <a:effectLst/>
                          <a:latin typeface="Bahnschrift Light Condensed"/>
                          <a:ea typeface="Times New Roman"/>
                          <a:cs typeface="Arial"/>
                        </a:rPr>
                        <a:t>Визначення показників надійності складних схем електричних з’єднань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sz="14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478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12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DEF90C7-410B-4714-8AC5-2AABF89AB577}"/>
              </a:ext>
            </a:extLst>
          </p:cNvPr>
          <p:cNvSpPr txBox="1"/>
          <p:nvPr/>
        </p:nvSpPr>
        <p:spPr>
          <a:xfrm>
            <a:off x="374548" y="310006"/>
            <a:ext cx="77657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Bahnschrift Light Condensed" panose="020B0502040204020203" pitchFamily="34" charset="0"/>
              </a:rPr>
              <a:t>Календарно-</a:t>
            </a:r>
            <a:r>
              <a:rPr lang="ru-RU" sz="2400" dirty="0" err="1">
                <a:latin typeface="Bahnschrift Light Condensed" panose="020B0502040204020203" pitchFamily="34" charset="0"/>
              </a:rPr>
              <a:t>тематичний</a:t>
            </a:r>
            <a:r>
              <a:rPr lang="ru-RU" sz="2400" dirty="0">
                <a:latin typeface="Bahnschrift Light Condensed" panose="020B0502040204020203" pitchFamily="34" charset="0"/>
              </a:rPr>
              <a:t> план (схема) </a:t>
            </a:r>
            <a:r>
              <a:rPr lang="ru-RU" sz="2400" dirty="0" err="1">
                <a:latin typeface="Bahnschrift Light Condensed" panose="020B0502040204020203" pitchFamily="34" charset="0"/>
              </a:rPr>
              <a:t>навчальної</a:t>
            </a:r>
            <a:r>
              <a:rPr lang="ru-RU" sz="2400" dirty="0">
                <a:latin typeface="Bahnschrift Light Condensed" panose="020B0502040204020203" pitchFamily="34" charset="0"/>
              </a:rPr>
              <a:t> </a:t>
            </a:r>
            <a:r>
              <a:rPr lang="ru-RU" sz="2400" dirty="0" err="1">
                <a:latin typeface="Bahnschrift Light Condensed" panose="020B0502040204020203" pitchFamily="34" charset="0"/>
              </a:rPr>
              <a:t>дисципліни</a:t>
            </a:r>
            <a:r>
              <a:rPr lang="ru-RU" sz="2400" dirty="0">
                <a:latin typeface="Bahnschrift Light Condensed" panose="020B0502040204020203" pitchFamily="34" charset="0"/>
              </a:rPr>
              <a:t> </a:t>
            </a:r>
            <a:r>
              <a:rPr lang="ru-RU" sz="1600" dirty="0">
                <a:latin typeface="Bahnschrift Light Condensed" panose="020B0502040204020203" pitchFamily="34" charset="0"/>
              </a:rPr>
              <a:t>(</a:t>
            </a:r>
            <a:r>
              <a:rPr lang="ru-RU" sz="1600" dirty="0" err="1">
                <a:latin typeface="Bahnschrift Light Condensed" panose="020B0502040204020203" pitchFamily="34" charset="0"/>
              </a:rPr>
              <a:t>продовження</a:t>
            </a:r>
            <a:r>
              <a:rPr lang="ru-RU" sz="1600" dirty="0">
                <a:latin typeface="Bahnschrift Light Condensed" panose="020B0502040204020203" pitchFamily="34" charset="0"/>
              </a:rPr>
              <a:t>)</a:t>
            </a:r>
            <a:endParaRPr lang="ru-UA" sz="1600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0FFE8515-B218-4950-89B8-C2B389B35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19387"/>
              </p:ext>
            </p:extLst>
          </p:nvPr>
        </p:nvGraphicFramePr>
        <p:xfrm>
          <a:off x="374548" y="1031692"/>
          <a:ext cx="11442903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145">
                  <a:extLst>
                    <a:ext uri="{9D8B030D-6E8A-4147-A177-3AD203B41FA5}">
                      <a16:colId xmlns:a16="http://schemas.microsoft.com/office/drawing/2014/main" val="461865480"/>
                    </a:ext>
                  </a:extLst>
                </a:gridCol>
                <a:gridCol w="2129369">
                  <a:extLst>
                    <a:ext uri="{9D8B030D-6E8A-4147-A177-3AD203B41FA5}">
                      <a16:colId xmlns:a16="http://schemas.microsoft.com/office/drawing/2014/main" val="467079098"/>
                    </a:ext>
                  </a:extLst>
                </a:gridCol>
                <a:gridCol w="7608163">
                  <a:extLst>
                    <a:ext uri="{9D8B030D-6E8A-4147-A177-3AD203B41FA5}">
                      <a16:colId xmlns:a16="http://schemas.microsoft.com/office/drawing/2014/main" val="3339770601"/>
                    </a:ext>
                  </a:extLst>
                </a:gridCol>
                <a:gridCol w="1093226">
                  <a:extLst>
                    <a:ext uri="{9D8B030D-6E8A-4147-A177-3AD203B41FA5}">
                      <a16:colId xmlns:a16="http://schemas.microsoft.com/office/drawing/2014/main" val="856258694"/>
                    </a:ext>
                  </a:extLst>
                </a:gridCol>
              </a:tblGrid>
              <a:tr h="492009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№ тижня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Вид і номер заняття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Тема заняття або самостійної роботи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аудиторних годин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65823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9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9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Основні поняття та показники ефективності систем енергопостачання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0004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10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Електромагнітні</a:t>
                      </a:r>
                      <a:r>
                        <a:rPr lang="uk-UA" baseline="0" dirty="0">
                          <a:latin typeface="Bahnschrift Light Condensed" panose="020B0502040204020203" pitchFamily="34" charset="0"/>
                        </a:rPr>
                        <a:t> втрати та збиток в електричних мережах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7876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10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11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Втрати в системах енергетичного постачання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889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11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C00000"/>
                          </a:solidFill>
                          <a:latin typeface="Bahnschrift Light Condensed" panose="020B0502040204020203" pitchFamily="34" charset="0"/>
                        </a:rPr>
                        <a:t>Лабораторна робота №2</a:t>
                      </a:r>
                      <a:endParaRPr lang="ru-UA" b="1" dirty="0">
                        <a:solidFill>
                          <a:srgbClr val="C0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C00000"/>
                          </a:solidFill>
                          <a:latin typeface="Bahnschrift Light Condensed" panose="020B0502040204020203" pitchFamily="34" charset="0"/>
                        </a:rPr>
                        <a:t>Комп’ютерне моделювання об’єкту дослідження</a:t>
                      </a:r>
                      <a:endParaRPr lang="ru-UA" b="1" dirty="0">
                        <a:solidFill>
                          <a:srgbClr val="C0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C00000"/>
                          </a:solidFill>
                          <a:latin typeface="Bahnschrift Light Condensed" panose="020B0502040204020203" pitchFamily="34" charset="0"/>
                        </a:rPr>
                        <a:t>4</a:t>
                      </a:r>
                      <a:endParaRPr lang="ru-UA" b="1" dirty="0">
                        <a:solidFill>
                          <a:srgbClr val="C0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55436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5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Визначення</a:t>
                      </a:r>
                      <a:r>
                        <a:rPr lang="ru-RU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значень</a:t>
                      </a:r>
                      <a:r>
                        <a:rPr lang="ru-RU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додаткових</a:t>
                      </a:r>
                      <a:r>
                        <a:rPr lang="ru-RU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втрат</a:t>
                      </a:r>
                      <a:r>
                        <a:rPr lang="ru-RU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потужності</a:t>
                      </a:r>
                      <a:r>
                        <a:rPr lang="ru-RU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різних</a:t>
                      </a:r>
                      <a:r>
                        <a:rPr lang="ru-RU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 </a:t>
                      </a:r>
                      <a:r>
                        <a:rPr lang="ru-RU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типів</a:t>
                      </a:r>
                      <a:r>
                        <a:rPr lang="ru-RU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електричних</a:t>
                      </a:r>
                      <a:r>
                        <a:rPr lang="ru-RU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машин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53140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Заходи щодо зниження втрат в системах енергопостачання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43351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13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13</a:t>
                      </a:r>
                      <a:endParaRPr lang="uk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Якість електричної енергії. Показники якості електричної енергії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43208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6</a:t>
                      </a:r>
                    </a:p>
                    <a:p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Визначення показників</a:t>
                      </a:r>
                      <a:r>
                        <a:rPr lang="uk-UA" b="1" baseline="0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якості</a:t>
                      </a:r>
                      <a:r>
                        <a:rPr lang="ru-RU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електроенергії</a:t>
                      </a:r>
                      <a:r>
                        <a:rPr lang="ru-RU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в системах </a:t>
                      </a:r>
                    </a:p>
                    <a:p>
                      <a:r>
                        <a:rPr lang="ru-RU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електропостачання</a:t>
                      </a:r>
                      <a:r>
                        <a:rPr lang="ru-RU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підприємств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37950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14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14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Оптимізація показників якості електричної енергії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072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15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Економічні основи оцінювання надійності в енергетиці</a:t>
                      </a:r>
                      <a:endParaRPr lang="ru-UA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98166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FF0000"/>
                          </a:solidFill>
                          <a:latin typeface="Bahnschrift Light Condensed" panose="020B0502040204020203" pitchFamily="34" charset="0"/>
                        </a:rPr>
                        <a:t>Поточний контроль 2</a:t>
                      </a:r>
                      <a:endParaRPr lang="ru-UA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UA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60122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endParaRPr lang="ru-UA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</a:rPr>
                        <a:t>Всього</a:t>
                      </a:r>
                      <a:endParaRPr lang="ru-UA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UA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</a:rPr>
                        <a:t>50</a:t>
                      </a:r>
                      <a:endParaRPr lang="ru-UA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548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821866E-56B4-48E2-94D1-78F725BA2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92" y="142188"/>
            <a:ext cx="4127350" cy="7498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6764DC-BFC0-4802-981E-61990F1E3E5F}"/>
              </a:ext>
            </a:extLst>
          </p:cNvPr>
          <p:cNvSpPr txBox="1"/>
          <p:nvPr/>
        </p:nvSpPr>
        <p:spPr>
          <a:xfrm>
            <a:off x="170894" y="142188"/>
            <a:ext cx="6150007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>
                <a:latin typeface="Bahnschrift Light Condensed" panose="020B0502040204020203" pitchFamily="34" charset="0"/>
              </a:rPr>
              <a:t>Політики</a:t>
            </a:r>
            <a:r>
              <a:rPr lang="ru-RU" sz="2400" dirty="0">
                <a:latin typeface="Bahnschrift Light Condensed" panose="020B0502040204020203" pitchFamily="34" charset="0"/>
              </a:rPr>
              <a:t> курсу </a:t>
            </a:r>
          </a:p>
          <a:p>
            <a:endParaRPr lang="ru-RU" sz="1600" dirty="0">
              <a:latin typeface="Bahnschrift Light Condensed" panose="020B0502040204020203" pitchFamily="34" charset="0"/>
            </a:endParaRPr>
          </a:p>
          <a:p>
            <a:r>
              <a:rPr lang="ru-RU" sz="1400" dirty="0" err="1">
                <a:latin typeface="Bahnschrift Light Condensed" panose="020B0502040204020203" pitchFamily="34" charset="0"/>
              </a:rPr>
              <a:t>Політика</a:t>
            </a:r>
            <a:r>
              <a:rPr lang="ru-RU" sz="1400" dirty="0">
                <a:latin typeface="Bahnschrift Light Condensed" panose="020B0502040204020203" pitchFamily="34" charset="0"/>
              </a:rPr>
              <a:t> курсу </a:t>
            </a:r>
            <a:r>
              <a:rPr lang="ru-RU" sz="1400" dirty="0" err="1">
                <a:latin typeface="Bahnschrift Light Condensed" panose="020B0502040204020203" pitchFamily="34" charset="0"/>
              </a:rPr>
              <a:t>будується</a:t>
            </a:r>
            <a:r>
              <a:rPr lang="ru-RU" sz="1400" dirty="0">
                <a:latin typeface="Bahnschrift Light Condensed" panose="020B0502040204020203" pitchFamily="34" charset="0"/>
              </a:rPr>
              <a:t> на засадах </a:t>
            </a:r>
            <a:r>
              <a:rPr lang="ru-RU" sz="1400" dirty="0" err="1">
                <a:latin typeface="Bahnschrift Light Condensed" panose="020B0502040204020203" pitchFamily="34" charset="0"/>
              </a:rPr>
              <a:t>академічної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доброчесності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https://mon.gov.ua/storage/app/media/npa/5a1fe9d9b7112.pdf</a:t>
            </a: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https://drive.google.com/file/d/1fyh2uMJczxJ8shq9LYB9Rhs2TFsbT9bF/view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та у </a:t>
            </a:r>
            <a:r>
              <a:rPr lang="ru-RU" sz="1400" dirty="0" err="1">
                <a:latin typeface="Bahnschrift Light Condensed" panose="020B0502040204020203" pitchFamily="34" charset="0"/>
              </a:rPr>
              <a:t>відповідності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зі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основними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напрямками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стратегії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розвитку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академії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http://www.uipa.edu.ua/ua/general-information/stratehiia-rozvytku-uip</a:t>
            </a:r>
            <a:endParaRPr lang="ru-UA" sz="1400" dirty="0">
              <a:solidFill>
                <a:srgbClr val="0070C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0A3E98-5BCA-4530-91E0-E77940CAF262}"/>
              </a:ext>
            </a:extLst>
          </p:cNvPr>
          <p:cNvSpPr txBox="1"/>
          <p:nvPr/>
        </p:nvSpPr>
        <p:spPr>
          <a:xfrm>
            <a:off x="170894" y="1989886"/>
            <a:ext cx="571822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>
                <a:latin typeface="Bahnschrift Light Condensed" panose="020B0502040204020203" pitchFamily="34" charset="0"/>
              </a:rPr>
              <a:t>Запитання</a:t>
            </a:r>
            <a:r>
              <a:rPr lang="ru-RU" sz="2400" dirty="0">
                <a:latin typeface="Bahnschrift Light Condensed" panose="020B0502040204020203" pitchFamily="34" charset="0"/>
              </a:rPr>
              <a:t> та </a:t>
            </a:r>
            <a:r>
              <a:rPr lang="ru-RU" sz="2400" dirty="0" err="1">
                <a:latin typeface="Bahnschrift Light Condensed" panose="020B0502040204020203" pitchFamily="34" charset="0"/>
              </a:rPr>
              <a:t>завдання</a:t>
            </a:r>
            <a:r>
              <a:rPr lang="ru-RU" sz="2400" dirty="0">
                <a:latin typeface="Bahnschrift Light Condensed" panose="020B0502040204020203" pitchFamily="34" charset="0"/>
              </a:rPr>
              <a:t> до </a:t>
            </a:r>
            <a:r>
              <a:rPr lang="ru-RU" sz="2400" dirty="0" err="1">
                <a:latin typeface="Bahnschrift Light Condensed" panose="020B0502040204020203" pitchFamily="34" charset="0"/>
              </a:rPr>
              <a:t>підсумкового</a:t>
            </a:r>
            <a:r>
              <a:rPr lang="ru-RU" sz="2400" dirty="0">
                <a:latin typeface="Bahnschrift Light Condensed" panose="020B0502040204020203" pitchFamily="34" charset="0"/>
              </a:rPr>
              <a:t> контролю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У чому полягає поняття надійності як властивості об’єкта?</a:t>
            </a:r>
            <a:endParaRPr lang="ru-RU" sz="1200" dirty="0"/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Назвіть і дайте визначення основних станів і подій, за якими характеризують надійність. </a:t>
            </a:r>
            <a:endParaRPr lang="ru-RU" sz="1200" dirty="0"/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Які спільні та відмінні ознаки станів справності та працездатності об’єкта?</a:t>
            </a:r>
            <a:endParaRPr lang="ru-RU" sz="1200" dirty="0"/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За яких умов настає граничний стан об’єкта?</a:t>
            </a:r>
            <a:endParaRPr lang="ru-RU" sz="1200" dirty="0"/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Якими можуть бути об’єкти за спроможністю до відновлення працездатного стану?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Що таке випадкова величина?</a:t>
            </a:r>
            <a:endParaRPr lang="ru-RU" sz="1200" dirty="0"/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Чому значення напруги у </a:t>
            </a:r>
            <a:r>
              <a:rPr lang="uk-UA" sz="1200" dirty="0" err="1"/>
              <a:t>вузлі</a:t>
            </a:r>
            <a:r>
              <a:rPr lang="uk-UA" sz="1200" dirty="0"/>
              <a:t> електроенергетичної системи вважають випадковою величиною?</a:t>
            </a:r>
            <a:endParaRPr lang="ru-RU" sz="1200" dirty="0"/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Наведіть можливі стани енергоблока, які утворюють повну групу подій.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Як визначають середній наробіток до відмови системи, що складається із невідновлюваних елементів?</a:t>
            </a:r>
            <a:endParaRPr lang="ru-RU" sz="1200" dirty="0"/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Як визначають потрібну кратність резервування?</a:t>
            </a:r>
            <a:endParaRPr lang="ru-RU" sz="1200" dirty="0"/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Наведіть переваги та недоліки двох способів резервування.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Що таке примусові відключення електрообладнання?</a:t>
            </a:r>
            <a:endParaRPr lang="ru-RU" sz="1200" dirty="0"/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 Якими параметрами надійності характеризують примусові відключення? </a:t>
            </a:r>
            <a:endParaRPr lang="ru-RU" sz="1200" dirty="0"/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Що таке коефіцієнт збігу та як його обчислюють? </a:t>
            </a:r>
            <a:endParaRPr lang="ru-RU" sz="1200" dirty="0"/>
          </a:p>
          <a:p>
            <a:pPr marL="342900" indent="-342900">
              <a:buFont typeface="+mj-lt"/>
              <a:buAutoNum type="arabicPeriod"/>
            </a:pPr>
            <a:r>
              <a:rPr lang="uk-UA" sz="1200" dirty="0"/>
              <a:t>Як розраховують надійність послідовно з’єднаних елементів з урахуванням примусових відключень?</a:t>
            </a:r>
            <a:endParaRPr lang="ru-RU" sz="1200" dirty="0">
              <a:latin typeface="Bahnschrift Light Condensed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5CE810-4831-4AFD-B29B-07627EAFF083}"/>
              </a:ext>
            </a:extLst>
          </p:cNvPr>
          <p:cNvSpPr txBox="1"/>
          <p:nvPr/>
        </p:nvSpPr>
        <p:spPr>
          <a:xfrm>
            <a:off x="4887896" y="6360850"/>
            <a:ext cx="46980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Bahnschrift Light Condensed" panose="020B0502040204020203" pitchFamily="34" charset="0"/>
              </a:rPr>
              <a:t>Гарант </a:t>
            </a:r>
            <a:r>
              <a:rPr lang="ru-RU" sz="1600" dirty="0" err="1">
                <a:latin typeface="Bahnschrift Light Condensed" panose="020B0502040204020203" pitchFamily="34" charset="0"/>
              </a:rPr>
              <a:t>освітньої</a:t>
            </a:r>
            <a:r>
              <a:rPr lang="ru-RU" sz="1600" dirty="0">
                <a:latin typeface="Bahnschrift Light Condensed" panose="020B0502040204020203" pitchFamily="34" charset="0"/>
              </a:rPr>
              <a:t> </a:t>
            </a:r>
            <a:r>
              <a:rPr lang="ru-RU" sz="1600" dirty="0" err="1">
                <a:latin typeface="Bahnschrift Light Condensed" panose="020B0502040204020203" pitchFamily="34" charset="0"/>
              </a:rPr>
              <a:t>програми</a:t>
            </a:r>
            <a:r>
              <a:rPr lang="ru-RU" sz="1600" dirty="0">
                <a:latin typeface="Bahnschrift Light Condensed" panose="020B0502040204020203" pitchFamily="34" charset="0"/>
              </a:rPr>
              <a:t>_______________________Павло БУДАНОВ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DD23BF-5B12-4F62-B437-6AF935AE302F}"/>
              </a:ext>
            </a:extLst>
          </p:cNvPr>
          <p:cNvSpPr txBox="1"/>
          <p:nvPr/>
        </p:nvSpPr>
        <p:spPr>
          <a:xfrm>
            <a:off x="170895" y="6360850"/>
            <a:ext cx="380630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 err="1">
                <a:latin typeface="Bahnschrift Light Condensed" panose="020B0502040204020203" pitchFamily="34" charset="0"/>
              </a:rPr>
              <a:t>Викладач</a:t>
            </a:r>
            <a:r>
              <a:rPr lang="ru-RU" sz="1600" dirty="0">
                <a:latin typeface="Bahnschrift Light Condensed" panose="020B0502040204020203" pitchFamily="34" charset="0"/>
              </a:rPr>
              <a:t>______________________ </a:t>
            </a:r>
            <a:r>
              <a:rPr lang="ru-RU" sz="1600" dirty="0" err="1">
                <a:latin typeface="Bahnschrift Light Condensed" panose="020B0502040204020203" pitchFamily="34" charset="0"/>
              </a:rPr>
              <a:t>Наталія</a:t>
            </a:r>
            <a:r>
              <a:rPr lang="ru-RU" sz="1600" dirty="0">
                <a:latin typeface="Bahnschrift Light Condensed" panose="020B0502040204020203" pitchFamily="34" charset="0"/>
              </a:rPr>
              <a:t> Антоненко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B4CDA3-5D41-4FCB-B744-D4D650E26D4C}"/>
              </a:ext>
            </a:extLst>
          </p:cNvPr>
          <p:cNvSpPr txBox="1"/>
          <p:nvPr/>
        </p:nvSpPr>
        <p:spPr>
          <a:xfrm>
            <a:off x="5768340" y="188353"/>
            <a:ext cx="633222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uk-UA" sz="1200" dirty="0"/>
              <a:t>У яких випадках застосовують метод мінімальних перерізів?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Виконання якого співвідношення перевіряють перед застосуванням методу мінімальних перерізів?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Що таке переріз та мінімальний переріз схеми електричних з’єднань? Як визначають мінімальні перерізи схеми?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У чому полягає суть </a:t>
            </a:r>
            <a:r>
              <a:rPr lang="uk-UA" sz="1200" dirty="0" err="1"/>
              <a:t>таблично</a:t>
            </a:r>
            <a:r>
              <a:rPr lang="uk-UA" sz="1200" dirty="0"/>
              <a:t>-логічного методу оцінювання надійності схем електричних з’єднань електроустановок?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Які вихідні дані використовують у </a:t>
            </a:r>
            <a:r>
              <a:rPr lang="uk-UA" sz="1200" dirty="0" err="1"/>
              <a:t>таблично</a:t>
            </a:r>
            <a:r>
              <a:rPr lang="uk-UA" sz="1200" dirty="0"/>
              <a:t>-логічному методі?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Назвіть нормативні показники надійності, які використовують під час розрахунку надійності електростанцій та мереж.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Як визначають коефіцієнти використання встановленої потужності?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Як обчислюють коефіцієнт готовності?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Назвіть особливості розрахунку коефіцієнта технічного використання для різних типів електричних станцій. 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У чому полягає сутність логіко-аналітичного метода? 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ru-RU" sz="1200" dirty="0" err="1"/>
              <a:t>Наведіть</a:t>
            </a:r>
            <a:r>
              <a:rPr lang="ru-RU" sz="1200" dirty="0"/>
              <a:t> </a:t>
            </a:r>
            <a:r>
              <a:rPr lang="ru-RU" sz="1200" dirty="0" err="1"/>
              <a:t>визначення</a:t>
            </a:r>
            <a:r>
              <a:rPr lang="ru-RU" sz="1200" dirty="0"/>
              <a:t> </a:t>
            </a:r>
            <a:r>
              <a:rPr lang="ru-RU" sz="1200" dirty="0" err="1"/>
              <a:t>поняттю</a:t>
            </a:r>
            <a:r>
              <a:rPr lang="ru-RU" sz="1200" dirty="0"/>
              <a:t> </a:t>
            </a:r>
            <a:r>
              <a:rPr lang="ru-RU" sz="1200" dirty="0" err="1"/>
              <a:t>ефективність</a:t>
            </a:r>
            <a:r>
              <a:rPr lang="ru-RU" sz="1200" dirty="0"/>
              <a:t> та </a:t>
            </a:r>
            <a:r>
              <a:rPr lang="ru-RU" sz="1200" dirty="0" err="1"/>
              <a:t>ефективність</a:t>
            </a:r>
            <a:r>
              <a:rPr lang="ru-RU" sz="1200" dirty="0"/>
              <a:t> </a:t>
            </a:r>
            <a:r>
              <a:rPr lang="ru-RU" sz="1200" dirty="0" err="1"/>
              <a:t>енергосистеми</a:t>
            </a:r>
            <a:r>
              <a:rPr lang="ru-RU" sz="1200" dirty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Втрати електроенергії у розподільних мережах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Назвіть та проаналізуйте технічні втрати електроенергії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Перелічіть та охарактеризуйте витрати на власні потреби підстанцій.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Охарактеризуйте недооблік електроенергії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таке</a:t>
            </a:r>
            <a:r>
              <a:rPr lang="ru-RU" sz="1200" dirty="0"/>
              <a:t> </a:t>
            </a:r>
            <a:r>
              <a:rPr lang="ru-RU" sz="1200" dirty="0" err="1"/>
              <a:t>комерційні</a:t>
            </a:r>
            <a:r>
              <a:rPr lang="ru-RU" sz="1200" dirty="0"/>
              <a:t> </a:t>
            </a:r>
            <a:r>
              <a:rPr lang="ru-RU" sz="1200" dirty="0" err="1"/>
              <a:t>втрати</a:t>
            </a:r>
            <a:r>
              <a:rPr lang="ru-RU" sz="1200" dirty="0"/>
              <a:t>? </a:t>
            </a:r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Наведіть та проаналізуйте структуру заходів щодо зниження втрат електроенергії.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Заходи щодо удосконалення обліку електричної енергії. 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Охарактеризуйте якість електроенергії в системах електропостачання вугільних шахт.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Охарактеризуйте, яким чином відбувається вибір оптимальних рівнів напруги на затискачах </a:t>
            </a:r>
            <a:r>
              <a:rPr lang="uk-UA" sz="1200" dirty="0" err="1"/>
              <a:t>електроприймачів</a:t>
            </a:r>
            <a:r>
              <a:rPr lang="uk-UA" sz="1200" dirty="0"/>
              <a:t>.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Наведіть особливості функціонування ПЕК України в сучасних умовах.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Яким чином ринкові перетворення в енергетичному секторі України впливають на надійність роботи енергосистем?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Яка мета створення в Україні ринку електричної енергії?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Які складові системи оперативного оцінювання надійності в енергетиці?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Як виконують економічне оцінювання збитків від порушення електропостачання?</a:t>
            </a:r>
            <a:endParaRPr lang="ru-RU" sz="1200" dirty="0"/>
          </a:p>
          <a:p>
            <a:pPr marL="228600" indent="-228600">
              <a:buFont typeface="+mj-lt"/>
              <a:buAutoNum type="arabicPeriod"/>
            </a:pPr>
            <a:r>
              <a:rPr lang="uk-UA" sz="1200" dirty="0"/>
              <a:t>Наведіть основні способи покращення надійності роботи електроенергетичних систем 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10594749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2130</TotalTime>
  <Words>1273</Words>
  <Application>Microsoft Office PowerPoint</Application>
  <PresentationFormat>Широкий екран</PresentationFormat>
  <Paragraphs>247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1" baseType="lpstr">
      <vt:lpstr>Arial</vt:lpstr>
      <vt:lpstr>Bahnschrift Light Condensed</vt:lpstr>
      <vt:lpstr>Calibri</vt:lpstr>
      <vt:lpstr>Calibri Light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Моделювання процесів і систем енергетичної безпеки</dc:title>
  <dc:creator>Артем Чернюк</dc:creator>
  <cp:lastModifiedBy>Артем Чернюк</cp:lastModifiedBy>
  <cp:revision>81</cp:revision>
  <dcterms:created xsi:type="dcterms:W3CDTF">2023-07-21T08:40:22Z</dcterms:created>
  <dcterms:modified xsi:type="dcterms:W3CDTF">2024-02-20T14:14:41Z</dcterms:modified>
</cp:coreProperties>
</file>