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81A9-3CC4-4792-8C86-D72E81BE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C12809-2D5B-4493-BB48-3D56DB601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E3C2A-A35C-4258-AE41-18E90540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D8FD4-DD15-4003-869C-0A7BC51E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80667A-A12F-4092-9AB9-34BE5BA6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660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1B391-4EBD-4D3E-A93E-7D388F86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E0959-FB1D-4C83-B0C6-1490E527E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800242-AA95-40B4-A28E-D74EB755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59799-4025-4F8C-930A-633FBE59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6D81F-ECCE-4150-BFE2-AB9E9A3B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301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13831B-0C04-406A-AD61-9F98B6CC2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9F744E-1365-4986-80E3-EC8F463C7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62497-5F07-46EC-BC57-C09887B0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6E1BA-8BAD-43C1-8A74-BBCAE373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A4769-B7A8-4D35-9513-435C6186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6589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EFE2-0E87-4587-B028-4B3F41A3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765C2-EAF9-4204-80A6-4EB57ACED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873D5B-F3D0-40A3-AC43-E3626182F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D9A83-F7AF-46DA-8ECA-ED9FC49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12CCB7-E604-48FC-B1A7-1D5CDABA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234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10D54-7CB1-4D87-A8D2-45F33F4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50320E-8AE1-4073-A29B-675826F5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059419-B516-4245-9053-D275808E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55639B-D81D-47B7-8031-1A5E3DC5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5F9BA-EFBA-4FCF-AB3B-33838366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60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78EB4-8BD0-4017-9679-0BDCEEAC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7DE05-33E3-4B3D-A65A-C4F741F44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A0EC7-336A-4218-A79C-79C97811E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C54F9-A994-4A99-819C-11005050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68D55-480A-4960-AA77-871E958A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05A638-34F4-4015-8A4A-57905C72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848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AD7DD-D340-4D8B-8DB0-C8E9E8F5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599FB5-EFE2-4AA8-8D65-E7610C48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05922D-54E9-4C3F-A435-29D391248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4324C9-1368-4F17-BEC0-D2DFE08B4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218344-B85C-4D68-89D4-64B8BA478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BD51D7-ADDC-4909-AE3D-94AB4EE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7A0721-422B-4EC8-AFA8-A4FD0A75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BC26E9-4EFA-4DC6-A3DA-8A9FBDA0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10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D8FE-A789-41FB-B8C2-18E39106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28ABEC-BF66-4E84-B760-BA9099FE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A3BB8C-68E7-446E-B9D2-93CD752F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FF0BE5-FED5-4EF8-9965-B31351A9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59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8F8377-2074-4D0F-AC66-CD2805ED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4446D4-D601-420D-A49C-4B77738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09BD0-6997-48D9-B494-B1EC05A2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54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3C58E-D191-4963-8016-A5CA5552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4BFCB-08F5-4E67-9488-88EFA4CF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0E980A-FB61-4282-9F29-F2CA227AF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F0202B-CF64-428B-9D53-B141DC62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383083-6C9C-414B-A427-7BA2BCCE8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9F228B-2512-45F2-AEB6-62080AF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558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D2CF6-C7A5-4934-B439-4819AE5B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73E56E-8D2E-44C0-9796-75D54938D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5051B0-11EA-4BD9-B547-E97029626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6C252-F2B2-4F69-ADFD-1EC35E2C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02BFFD-F851-4FFE-83E9-F92ED6F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28930-DA66-422E-95EA-6B883C30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46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DF9EC-0E2F-48ED-BF74-78DEDFA7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08B0EE-C1F8-455D-809C-BF8B9DF1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E9894-F660-400E-8E53-EC12AAD61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CB66D-D8C2-41D5-BF86-93A15BCC5821}" type="datetimeFigureOut">
              <a:rPr lang="ru-UA" smtClean="0"/>
              <a:t>30.08.2023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8C0E9-D89C-48E5-9DBF-3AE496D8B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002E9E-0D9F-4FF9-9CD0-7B31A53A1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697C-E7A2-4969-BF54-04FB543D3C3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03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rcher.uipa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9ED6B8-1B77-469E-9965-0FD63352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43249"/>
            <a:ext cx="4379650" cy="419546"/>
          </a:xfrm>
        </p:spPr>
        <p:txBody>
          <a:bodyPr>
            <a:normAutofit lnSpcReduction="10000"/>
          </a:bodyPr>
          <a:lstStyle/>
          <a:p>
            <a:r>
              <a:rPr lang="uk-UA" dirty="0" err="1">
                <a:latin typeface="Bahnschrift Light Condensed" panose="020B0502040204020203" pitchFamily="34" charset="0"/>
              </a:rPr>
              <a:t>Силабус</a:t>
            </a:r>
            <a:r>
              <a:rPr lang="uk-UA" dirty="0">
                <a:latin typeface="Bahnschrift Light Condensed" panose="020B0502040204020203" pitchFamily="34" charset="0"/>
              </a:rPr>
              <a:t>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16C6068-82DC-44CF-AA52-5ADD07E4527C}"/>
              </a:ext>
            </a:extLst>
          </p:cNvPr>
          <p:cNvSpPr txBox="1">
            <a:spLocks/>
          </p:cNvSpPr>
          <p:nvPr/>
        </p:nvSpPr>
        <p:spPr>
          <a:xfrm>
            <a:off x="9833500" y="6203195"/>
            <a:ext cx="2358500" cy="38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Харків 2023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CEC5006-925B-4B16-ADFF-A48A4868A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130027"/>
            <a:ext cx="1087772" cy="133078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B444E45-914B-4FEB-AE76-263F23978DC8}"/>
              </a:ext>
            </a:extLst>
          </p:cNvPr>
          <p:cNvSpPr txBox="1">
            <a:spLocks/>
          </p:cNvSpPr>
          <p:nvPr/>
        </p:nvSpPr>
        <p:spPr>
          <a:xfrm>
            <a:off x="443282" y="154780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Українська інженерно-педагогічна академія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C9B0E5D6-0F65-413D-9814-9B28CC08F2B8}"/>
              </a:ext>
            </a:extLst>
          </p:cNvPr>
          <p:cNvSpPr txBox="1">
            <a:spLocks/>
          </p:cNvSpPr>
          <p:nvPr/>
        </p:nvSpPr>
        <p:spPr>
          <a:xfrm>
            <a:off x="1429305" y="497429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Кафедра фізики, електротехніки та електроенергетики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6CB0E6C0-6C2A-4C57-80F7-6D9FA7F1ED77}"/>
              </a:ext>
            </a:extLst>
          </p:cNvPr>
          <p:cNvSpPr txBox="1">
            <a:spLocks/>
          </p:cNvSpPr>
          <p:nvPr/>
        </p:nvSpPr>
        <p:spPr>
          <a:xfrm>
            <a:off x="1429305" y="846143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Освітня програма «Енергетична безпека»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FDB2CE8A-3008-4BD5-A051-1F15A5360B8E}"/>
              </a:ext>
            </a:extLst>
          </p:cNvPr>
          <p:cNvSpPr txBox="1">
            <a:spLocks/>
          </p:cNvSpPr>
          <p:nvPr/>
        </p:nvSpPr>
        <p:spPr>
          <a:xfrm>
            <a:off x="2486763" y="1190714"/>
            <a:ext cx="5663540" cy="248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Спеціальність 141 Електроенергетика, електротехніка та електромеханіка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7D7C88-63EF-4E51-BA36-C223AF3371BE}"/>
              </a:ext>
            </a:extLst>
          </p:cNvPr>
          <p:cNvSpPr/>
          <p:nvPr/>
        </p:nvSpPr>
        <p:spPr>
          <a:xfrm>
            <a:off x="2263806" y="2424515"/>
            <a:ext cx="9928194" cy="11797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BC3DCF6A-4D1D-4948-882C-AEA4CF557956}"/>
              </a:ext>
            </a:extLst>
          </p:cNvPr>
          <p:cNvSpPr txBox="1">
            <a:spLocks/>
          </p:cNvSpPr>
          <p:nvPr/>
        </p:nvSpPr>
        <p:spPr>
          <a:xfrm>
            <a:off x="571811" y="2007606"/>
            <a:ext cx="956648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latin typeface="Bahnschrift Light Condensed" panose="020B0502040204020203" pitchFamily="34" charset="0"/>
              </a:rPr>
              <a:t>Планово-проектне забезпечення енергетичної безпеки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8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F2F030-3248-41C0-BD29-DAE668412BCE}"/>
              </a:ext>
            </a:extLst>
          </p:cNvPr>
          <p:cNvSpPr/>
          <p:nvPr/>
        </p:nvSpPr>
        <p:spPr>
          <a:xfrm>
            <a:off x="488272" y="97109"/>
            <a:ext cx="4128116" cy="749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3515304"/>
            <a:ext cx="3930836" cy="419546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Реквізити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15945501-EA38-4A42-83D2-9513DBE85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35422"/>
              </p:ext>
            </p:extLst>
          </p:nvPr>
        </p:nvGraphicFramePr>
        <p:xfrm>
          <a:off x="240760" y="3878188"/>
          <a:ext cx="4432710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81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314529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Рівень вищої освіти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Магістр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Галузь знань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 Електрична інженерія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Спеціальність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141 Електроенергетика, електротехніка та електромеханіка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Освітня програма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Енергетична безпека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Статус дисципліни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Нормативна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Форма навчання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Денна (заочна)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Мова викладання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Українська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Викладач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0" name="Таблица 6">
            <a:extLst>
              <a:ext uri="{FF2B5EF4-FFF2-40B4-BE49-F238E27FC236}">
                <a16:creationId xmlns:a16="http://schemas.microsoft.com/office/drawing/2014/main" id="{65CEA1AD-4103-4B1A-BB56-23BF762BF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394121"/>
              </p:ext>
            </p:extLst>
          </p:nvPr>
        </p:nvGraphicFramePr>
        <p:xfrm>
          <a:off x="2494953" y="571117"/>
          <a:ext cx="5313733" cy="27641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337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3800356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88317">
                <a:tc gridSpan="2"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Павло Васюченко</a:t>
                      </a:r>
                      <a:endParaRPr lang="ru-UA" sz="18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Артем Чернюк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Посада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Доцент кафедри фізики, електротехніки та електроенергетики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Науковий ступінь (спеціальність)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Кандидат педагогічних наук</a:t>
                      </a:r>
                    </a:p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13.00.04 Теорія і методика професійної освіти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Наукове звання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Доцент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Контакти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+380508794232,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  <a:hlinkClick r:id="rId3"/>
                        </a:rPr>
                        <a:t>pvasyuchenko@gmail.com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en-US" sz="1400" dirty="0" err="1">
                          <a:latin typeface="Bahnschrift Light Condensed" panose="020B0502040204020203" pitchFamily="34" charset="0"/>
                        </a:rPr>
                        <a:t>viber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, telegram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Профіль викладача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https://peeuepa.mozello.com/sklad-kafedri/vasjuchenko-pv/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Консультації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Щочетверга 16:00 – 17:00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1501E8E4-56F2-4469-B3ED-6CF024D656D4}"/>
              </a:ext>
            </a:extLst>
          </p:cNvPr>
          <p:cNvSpPr txBox="1">
            <a:spLocks/>
          </p:cNvSpPr>
          <p:nvPr/>
        </p:nvSpPr>
        <p:spPr>
          <a:xfrm>
            <a:off x="7922301" y="976672"/>
            <a:ext cx="3258972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Обсяг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2" name="Таблица 6">
            <a:extLst>
              <a:ext uri="{FF2B5EF4-FFF2-40B4-BE49-F238E27FC236}">
                <a16:creationId xmlns:a16="http://schemas.microsoft.com/office/drawing/2014/main" id="{0EFD2297-17F8-4BEB-9E99-269699EA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184737"/>
              </p:ext>
            </p:extLst>
          </p:nvPr>
        </p:nvGraphicFramePr>
        <p:xfrm>
          <a:off x="7922301" y="1342767"/>
          <a:ext cx="390946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2679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056781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Загальний обсяг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120 годин (4 </a:t>
                      </a:r>
                      <a:r>
                        <a:rPr lang="uk-UA" sz="1400" b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кредита</a:t>
                      </a:r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)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26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Практичні заняття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Лабораторний практикум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 заплановано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Самостійна робота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E3A86C85-52FD-4A13-8C40-9A224F7B0EFC}"/>
              </a:ext>
            </a:extLst>
          </p:cNvPr>
          <p:cNvSpPr txBox="1">
            <a:spLocks/>
          </p:cNvSpPr>
          <p:nvPr/>
        </p:nvSpPr>
        <p:spPr>
          <a:xfrm>
            <a:off x="4776405" y="3515304"/>
            <a:ext cx="5663513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Форми контролю, система оцінки, шкала оцінювання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6" name="Таблица 6">
            <a:extLst>
              <a:ext uri="{FF2B5EF4-FFF2-40B4-BE49-F238E27FC236}">
                <a16:creationId xmlns:a16="http://schemas.microsoft.com/office/drawing/2014/main" id="{D013141A-1B60-4122-8A68-25457C8A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694424"/>
              </p:ext>
            </p:extLst>
          </p:nvPr>
        </p:nvGraphicFramePr>
        <p:xfrm>
          <a:off x="4852715" y="3866202"/>
          <a:ext cx="3279231" cy="29565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19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227250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533751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Поточний контроль за матеріалами лекцій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59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97331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Захист результатів отриманих на практичних заняттях*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30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Іспит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11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53375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Шкала оцінювання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Національна та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533751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*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обов’язково відпрацювання усіх практичних занять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graphicFrame>
        <p:nvGraphicFramePr>
          <p:cNvPr id="15" name="Таблица 6">
            <a:extLst>
              <a:ext uri="{FF2B5EF4-FFF2-40B4-BE49-F238E27FC236}">
                <a16:creationId xmlns:a16="http://schemas.microsoft.com/office/drawing/2014/main" id="{E5CA7456-9D06-4281-9E3E-7C9C7397D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11626"/>
              </p:ext>
            </p:extLst>
          </p:nvPr>
        </p:nvGraphicFramePr>
        <p:xfrm>
          <a:off x="8318377" y="3867556"/>
          <a:ext cx="3639844" cy="29061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348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809208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912630220"/>
                    </a:ext>
                  </a:extLst>
                </a:gridCol>
              </a:tblGrid>
              <a:tr h="340460"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Національна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90-100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відмінно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A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24332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82-89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добре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04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74-81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C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75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64-73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5191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60-63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25491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35-59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FX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0-34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 з повторним вивченням курсу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DEAC746-622D-48AF-8000-5041521E16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22" y="571117"/>
            <a:ext cx="2006681" cy="276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61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E2D3C6-1B66-403B-B852-DA5A44E9CAAC}"/>
              </a:ext>
            </a:extLst>
          </p:cNvPr>
          <p:cNvSpPr/>
          <p:nvPr/>
        </p:nvSpPr>
        <p:spPr>
          <a:xfrm>
            <a:off x="7004572" y="1677881"/>
            <a:ext cx="5065462" cy="50602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E2D45D-160F-4EE7-BF3C-4C24FFBF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472045"/>
            <a:ext cx="6674496" cy="6266106"/>
          </a:xfrm>
        </p:spPr>
        <p:txBody>
          <a:bodyPr>
            <a:normAutofit fontScale="70000" lnSpcReduction="20000"/>
          </a:bodyPr>
          <a:lstStyle/>
          <a:p>
            <a:pPr algn="l"/>
            <a:endParaRPr lang="uk-UA" sz="2900" dirty="0">
              <a:latin typeface="Bahnschrift Light Condensed" panose="020B0502040204020203" pitchFamily="34" charset="0"/>
            </a:endParaRPr>
          </a:p>
          <a:p>
            <a:pPr indent="450215" algn="just"/>
            <a:endParaRPr lang="uk-UA" sz="2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indent="355600" algn="just">
              <a:spcBef>
                <a:spcPts val="0"/>
              </a:spcBef>
            </a:pPr>
            <a:r>
              <a:rPr lang="uk-UA" sz="2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Перспективи розвитку сучасної економіки України обумовили необхідність формування нової моделі управління суб’єктами господарювання, побудованої на принципах інноваційного менеджменту та управління проектами, забезпечення енергетичної безпеки на всіх етапах енергозабезпечення підприємств.</a:t>
            </a:r>
            <a:endParaRPr lang="ru-RU" sz="2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indent="355600" algn="just">
              <a:spcBef>
                <a:spcPts val="0"/>
              </a:spcBef>
            </a:pPr>
            <a:r>
              <a:rPr lang="uk-UA" sz="2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Проект як об'єкт управління має певні особливості та потребує використання спеціальних прийомів і методів для управління ним. За останні роки управління проектами сформувалось у особливу професійну галузь діяльності та визначилось як самостійна дисципліна у навчальному процесі професійної підготовки фахівців з економіки, менеджменту і маркетингу, технічних фахівців у різних галузях життєдіяльності суспільства.</a:t>
            </a:r>
          </a:p>
          <a:p>
            <a:pPr indent="355600" algn="just">
              <a:spcBef>
                <a:spcPts val="0"/>
              </a:spcBef>
            </a:pPr>
            <a:r>
              <a:rPr lang="uk-UA" sz="2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Таким чином, під час забезпечення енергетичної безпеки в енергетичній галузі для забезпечення її ефективності найбільш дієвими методами управління стають саме методи управління проектами, скориговані на певну специфіку створення, впровадження та реалізації новітніх рішень з урахуванням технічних та економічних обмежень.</a:t>
            </a:r>
            <a:endParaRPr lang="ru-RU" sz="2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indent="355600" algn="just"/>
            <a:r>
              <a:rPr lang="uk-UA" sz="2600" b="1" dirty="0">
                <a:latin typeface="Bahnschrift Light Condensed" panose="020B0502040204020203" pitchFamily="34" charset="0"/>
              </a:rPr>
              <a:t>Метою вивчення навчальної дисципліни </a:t>
            </a:r>
            <a:r>
              <a:rPr lang="uk-UA" sz="2600" dirty="0">
                <a:latin typeface="Bahnschrift Light Condensed" panose="020B0502040204020203" pitchFamily="34" charset="0"/>
              </a:rPr>
              <a:t>є</a:t>
            </a:r>
            <a:r>
              <a:rPr lang="uk-UA" sz="2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формування системи теоретичних знань і практичних навичок щодо використання методичного апарату та інструментарію управління проектами для забезпечення енергетичної безпеки суб’єктів господарювання.</a:t>
            </a:r>
            <a:endParaRPr lang="ru-RU" sz="2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algn="l"/>
            <a:r>
              <a:rPr lang="uk-UA" sz="2600" b="1" dirty="0">
                <a:latin typeface="Bahnschrift Light Condensed" panose="020B0502040204020203" pitchFamily="34" charset="0"/>
              </a:rPr>
              <a:t>         Завдання вивчення навчальної дисципліни</a:t>
            </a:r>
          </a:p>
          <a:p>
            <a:pPr marL="342900" indent="-342900" algn="l">
              <a:buFontTx/>
              <a:buChar char="-"/>
            </a:pPr>
            <a:r>
              <a:rPr lang="uk-UA" sz="2600" dirty="0">
                <a:latin typeface="Bahnschrift Light Condensed" panose="020B0502040204020203" pitchFamily="34" charset="0"/>
              </a:rPr>
              <a:t>формування вмінь з критичного аналізу науково-технічних проектів;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sz="2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вивчення новітніх підходів до застосування методів планово-проектного забезпечення енергетичної безпеки на підприємствах;</a:t>
            </a:r>
            <a:endParaRPr lang="ru-RU" sz="2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630555" algn="l"/>
              </a:tabLst>
            </a:pPr>
            <a:r>
              <a:rPr lang="uk-UA" sz="2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оволодіння навичками впровадження систем планово-проектного забезпечення енергетичної безпеки на підприємствах з метою оптимізації бізнес-процесів та підвищення ефективності прийняття управлінських рішень.</a:t>
            </a:r>
            <a:endParaRPr lang="ru-RU" sz="2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algn="l"/>
            <a:endParaRPr lang="uk-UA" b="1" dirty="0">
              <a:latin typeface="Bahnschrift Light Condensed" panose="020B0502040204020203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Анотація курсу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2E1FDED1-99DF-4D68-B529-21F8F459C2C3}"/>
              </a:ext>
            </a:extLst>
          </p:cNvPr>
          <p:cNvSpPr txBox="1">
            <a:spLocks/>
          </p:cNvSpPr>
          <p:nvPr/>
        </p:nvSpPr>
        <p:spPr>
          <a:xfrm>
            <a:off x="7004572" y="857785"/>
            <a:ext cx="5065462" cy="1261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Результати навчання (відповідно до стандарту спеціальності та освітньої програми)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D0842D-E283-4A1B-90E0-8B41E92778A3}"/>
              </a:ext>
            </a:extLst>
          </p:cNvPr>
          <p:cNvSpPr txBox="1"/>
          <p:nvPr/>
        </p:nvSpPr>
        <p:spPr>
          <a:xfrm>
            <a:off x="7004572" y="1652574"/>
            <a:ext cx="5065462" cy="5205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ПР4 Окреслювати </a:t>
            </a:r>
            <a:r>
              <a:rPr lang="uk-UA" sz="1800" b="1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заходів з підвищення надійності, безпеки експлуатації та продовження ресурсу електроенергетичного, електротехнічного та електромеханічного обладнання і відповідних комплексів і систем.</a:t>
            </a:r>
            <a:endParaRPr lang="ru-RU" sz="1800" dirty="0">
              <a:solidFill>
                <a:schemeClr val="bg1"/>
              </a:solidFill>
              <a:effectLst/>
              <a:latin typeface="Bahnschrift Ligh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ПР6 Реконструювати існуючі електричні мережі, станції та підстанції, електротехнічні і електромеханічні комплекси та системи з метою підвищення їх надійності, ефективності експлуатації та продовження ресурсу.</a:t>
            </a:r>
            <a:endParaRPr lang="ru-RU" sz="1800" dirty="0">
              <a:solidFill>
                <a:schemeClr val="bg1"/>
              </a:solidFill>
              <a:effectLst/>
              <a:latin typeface="Bahnschrift Ligh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ПР12 </a:t>
            </a:r>
            <a:r>
              <a:rPr lang="uk-UA" sz="1800" b="1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Планувати та виконувати </a:t>
            </a: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 дослідження та інноваційні проекти в сфері електроенергетики, електротехніки та електромеханіки.</a:t>
            </a:r>
            <a:endParaRPr lang="ru-RU" sz="1800" dirty="0">
              <a:solidFill>
                <a:schemeClr val="bg1"/>
              </a:solidFill>
              <a:effectLst/>
              <a:latin typeface="Bahnschrift Ligh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ПР14 Дотримуватися принципів та напрямів </a:t>
            </a:r>
            <a:r>
              <a:rPr lang="uk-UA" sz="1800" b="1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 розвитку</a:t>
            </a: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енергетичної безпеки України.</a:t>
            </a:r>
            <a:endParaRPr lang="ru-RU" sz="1800" dirty="0">
              <a:solidFill>
                <a:schemeClr val="bg1"/>
              </a:solidFill>
              <a:effectLst/>
              <a:latin typeface="Bahnschrift Ligh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</a:rPr>
              <a:t>ПР16 Дотримуватися </a:t>
            </a:r>
            <a:r>
              <a:rPr lang="uk-UA" sz="1800" b="1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</a:rPr>
              <a:t>принципів та правил</a:t>
            </a:r>
            <a:r>
              <a:rPr lang="uk-UA" sz="1800" dirty="0">
                <a:solidFill>
                  <a:schemeClr val="bg1"/>
                </a:solidFill>
                <a:effectLst/>
                <a:latin typeface="Bahnschrift Light Condensed" panose="020B0502040204020203" pitchFamily="34" charset="0"/>
                <a:ea typeface="Calibri" panose="020F0502020204030204" pitchFamily="34" charset="0"/>
              </a:rPr>
              <a:t> академічної доброчесності в освітній та науковій діяльності.</a:t>
            </a:r>
            <a:endParaRPr lang="ru-RU" dirty="0">
              <a:solidFill>
                <a:schemeClr val="bg1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84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F982A7-B0AF-4176-831A-1B4612BA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12938" y="189310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4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4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4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2400" dirty="0" err="1">
                <a:latin typeface="Bahnschrift Light Condensed" panose="020B0502040204020203" pitchFamily="34" charset="0"/>
              </a:rPr>
              <a:t>дисципліни</a:t>
            </a:r>
            <a:endParaRPr lang="ru-UA" sz="24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759047"/>
              </p:ext>
            </p:extLst>
          </p:nvPr>
        </p:nvGraphicFramePr>
        <p:xfrm>
          <a:off x="236945" y="836744"/>
          <a:ext cx="11718109" cy="5982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867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216946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754778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119518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257245">
                <a:tc>
                  <a:txBody>
                    <a:bodyPr/>
                    <a:lstStyle/>
                    <a:p>
                      <a:pPr algn="ctr"/>
                      <a:r>
                        <a:rPr lang="uk-UA" sz="1400" baseline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baseline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aseline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baseline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aseline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baseline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aseline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</a:t>
                      </a:r>
                      <a:r>
                        <a:rPr lang="uk-UA" sz="1400" baseline="0" dirty="0" err="1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аудитроних</a:t>
                      </a:r>
                      <a:r>
                        <a:rPr lang="uk-UA" sz="1400" baseline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 годин</a:t>
                      </a:r>
                      <a:endParaRPr lang="ru-UA" sz="1400" baseline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Вступ. Основні поняття в управлінні науково-технічними проектами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Вплив планово-проектної діяльності на забезпечення енергетичної безпеки підприємства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1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aseline="0" dirty="0" err="1">
                          <a:latin typeface="Bahnschrift Light Condensed" panose="020B0502040204020203" pitchFamily="34" charset="0"/>
                        </a:rPr>
                        <a:t>Підготовка</a:t>
                      </a:r>
                      <a:r>
                        <a:rPr lang="ru-RU" sz="1600" baseline="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aseline="0" dirty="0" err="1">
                          <a:latin typeface="Bahnschrift Light Condensed" panose="020B0502040204020203" pitchFamily="34" charset="0"/>
                        </a:rPr>
                        <a:t>початкових</a:t>
                      </a:r>
                      <a:r>
                        <a:rPr lang="ru-RU" sz="1600" baseline="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baseline="0" dirty="0" err="1">
                          <a:latin typeface="Bahnschrift Light Condensed" panose="020B0502040204020203" pitchFamily="34" charset="0"/>
                        </a:rPr>
                        <a:t>даних</a:t>
                      </a:r>
                      <a:r>
                        <a:rPr lang="ru-RU" sz="1600" baseline="0" dirty="0">
                          <a:latin typeface="Bahnschrift Light Condensed" panose="020B0502040204020203" pitchFamily="34" charset="0"/>
                        </a:rPr>
                        <a:t> для </a:t>
                      </a:r>
                      <a:r>
                        <a:rPr lang="ru-RU" sz="1600" baseline="0" dirty="0" err="1">
                          <a:latin typeface="Bahnschrift Light Condensed" panose="020B0502040204020203" pitchFamily="34" charset="0"/>
                        </a:rPr>
                        <a:t>управління</a:t>
                      </a:r>
                      <a:r>
                        <a:rPr lang="ru-RU" sz="1600" baseline="0" dirty="0">
                          <a:latin typeface="Bahnschrift Light Condensed" panose="020B0502040204020203" pitchFamily="34" charset="0"/>
                        </a:rPr>
                        <a:t> проектом </a:t>
                      </a:r>
                      <a:r>
                        <a:rPr lang="ru-RU" sz="1600" baseline="0" dirty="0" err="1">
                          <a:latin typeface="Bahnschrift Light Condensed" panose="020B0502040204020203" pitchFamily="34" charset="0"/>
                        </a:rPr>
                        <a:t>засобами</a:t>
                      </a:r>
                      <a:r>
                        <a:rPr lang="ru-RU" sz="1600" baseline="0" dirty="0">
                          <a:latin typeface="Bahnschrift Light Condensed" panose="020B0502040204020203" pitchFamily="34" charset="0"/>
                        </a:rPr>
                        <a:t> MICROSOFT PRОJЕСT. 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Пакет </a:t>
                      </a:r>
                      <a:r>
                        <a:rPr lang="en-US" sz="1600" dirty="0">
                          <a:latin typeface="Bahnschrift Light Condensed" panose="020B0502040204020203" pitchFamily="34" charset="0"/>
                        </a:rPr>
                        <a:t>MICROSOFT PROJECT.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Управління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змістом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проекту</a:t>
                      </a:r>
                      <a:endParaRPr lang="ru-UA" sz="1600" b="1" baseline="0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Планування і управління проектом на основі процесного підходу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Формування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структури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проекту.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Управління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термінами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проекту.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Календарне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планування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: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формування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організаційної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структури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проекту та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структури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робіт</a:t>
                      </a:r>
                      <a:endParaRPr lang="ru-UA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Поняття та особливості життєвого циклу науково-технічного проекту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Основні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поняття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принципи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управління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науково-технічною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діяльністю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5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6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Стандарти управління проектами. Нормативно-технічне забезпечення науково-технічних проектів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3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Управління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розкладом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.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Календарне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планування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: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формування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розкладу</a:t>
                      </a:r>
                      <a:endParaRPr lang="ru-UA" sz="1600" b="0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6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7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latin typeface="Bahnschrift Light Condensed" panose="020B0502040204020203" pitchFamily="34" charset="0"/>
                        </a:rPr>
                        <a:t>Оточення проекту та програми підтримки проектної діяльності в енергетичній галузі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816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 контроль 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sz="1600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2053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7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8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Джерела фінансування та державні програми підтримки науково-технічної діяльності в енергетичній галузі</a:t>
                      </a:r>
                      <a:endParaRPr lang="ru-UA" sz="16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25350"/>
                  </a:ext>
                </a:extLst>
              </a:tr>
              <a:tr h="435195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8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4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Ресурсне</a:t>
                      </a:r>
                      <a:r>
                        <a:rPr lang="ru-RU" sz="1600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sz="1600" dirty="0" err="1">
                          <a:latin typeface="Bahnschrift Light Condensed" panose="020B0502040204020203" pitchFamily="34" charset="0"/>
                        </a:rPr>
                        <a:t>планування</a:t>
                      </a:r>
                      <a:endParaRPr lang="ru-UA" sz="1600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47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2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74548" y="310006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4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4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4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2400" dirty="0" err="1">
                <a:latin typeface="Bahnschrift Light Condensed" panose="020B0502040204020203" pitchFamily="34" charset="0"/>
              </a:rPr>
              <a:t>дисципліни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1600" dirty="0">
                <a:latin typeface="Bahnschrift Light Condensed" panose="020B0502040204020203" pitchFamily="34" charset="0"/>
              </a:rPr>
              <a:t>(</a:t>
            </a:r>
            <a:r>
              <a:rPr lang="ru-RU" sz="1600" dirty="0" err="1">
                <a:latin typeface="Bahnschrift Light Condensed" panose="020B0502040204020203" pitchFamily="34" charset="0"/>
              </a:rPr>
              <a:t>продовження</a:t>
            </a:r>
            <a:r>
              <a:rPr lang="ru-RU" sz="1600" dirty="0">
                <a:latin typeface="Bahnschrift Light Condensed" panose="020B0502040204020203" pitchFamily="34" charset="0"/>
              </a:rPr>
              <a:t>)</a:t>
            </a:r>
            <a:endParaRPr lang="ru-UA" sz="16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57108"/>
              </p:ext>
            </p:extLst>
          </p:nvPr>
        </p:nvGraphicFramePr>
        <p:xfrm>
          <a:off x="374548" y="1031692"/>
          <a:ext cx="11442903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148396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589136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9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9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Соціотехнічни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питання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до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проблеми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управління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проектами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10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10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Управління командою проекту. Управління комунікаціями проекту</a:t>
                      </a:r>
                      <a:endParaRPr lang="ru-UA" b="1" cap="none" baseline="0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Аналіз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оптимізація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проекту.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Регулювання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процесу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виконання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проекту у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відповідності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зі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зміною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умов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його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реалізації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cap="none" baseline="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Інструментальні</a:t>
                      </a:r>
                      <a:r>
                        <a:rPr lang="ru-RU" sz="1800" kern="1200" cap="none" baseline="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cap="none" baseline="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засоби</a:t>
                      </a:r>
                      <a:r>
                        <a:rPr lang="ru-RU" sz="1800" kern="1200" cap="none" baseline="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cap="none" baseline="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автоматизації</a:t>
                      </a:r>
                      <a:r>
                        <a:rPr lang="ru-RU" sz="1800" kern="1200" cap="none" baseline="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cap="none" baseline="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управління</a:t>
                      </a:r>
                      <a:r>
                        <a:rPr lang="ru-RU" sz="1800" kern="1200" cap="none" baseline="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проектами</a:t>
                      </a:r>
                      <a:endParaRPr lang="ru-UA" b="1" cap="none" baseline="0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6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Робота з кодами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структурної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декомпозиції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робіт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.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Складання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формування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звітів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про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хід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виконання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проекту.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Відстеження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і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завершення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проекту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Експертиза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науково-технічних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проектів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рішень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Створення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та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планування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реалізації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мультипроекту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.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Управління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</a:t>
                      </a:r>
                      <a:r>
                        <a:rPr lang="ru-RU" dirty="0" err="1">
                          <a:latin typeface="Bahnschrift Light Condensed" panose="020B0502040204020203" pitchFamily="34" charset="0"/>
                        </a:rPr>
                        <a:t>вартістю</a:t>
                      </a:r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 проекту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Комерційна експертиза. Оформлення результатів експертизи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науково-технічних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проектів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 контроль 2</a:t>
                      </a:r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0122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Всього</a:t>
                      </a:r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40</a:t>
                      </a:r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54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21866E-56B4-48E2-94D1-78F725BA2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92" y="142188"/>
            <a:ext cx="4127350" cy="749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6764DC-BFC0-4802-981E-61990F1E3E5F}"/>
              </a:ext>
            </a:extLst>
          </p:cNvPr>
          <p:cNvSpPr txBox="1"/>
          <p:nvPr/>
        </p:nvSpPr>
        <p:spPr>
          <a:xfrm>
            <a:off x="170894" y="142188"/>
            <a:ext cx="615000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Політики</a:t>
            </a:r>
            <a:r>
              <a:rPr lang="ru-RU" sz="2400" dirty="0">
                <a:latin typeface="Bahnschrift Light Condensed" panose="020B0502040204020203" pitchFamily="34" charset="0"/>
              </a:rPr>
              <a:t> курсу </a:t>
            </a:r>
          </a:p>
          <a:p>
            <a:endParaRPr lang="ru-RU" sz="1600" dirty="0">
              <a:latin typeface="Bahnschrift Light Condensed" panose="020B0502040204020203" pitchFamily="34" charset="0"/>
            </a:endParaRPr>
          </a:p>
          <a:p>
            <a:r>
              <a:rPr lang="ru-RU" sz="1400" dirty="0" err="1">
                <a:latin typeface="Bahnschrift Light Condensed" panose="020B0502040204020203" pitchFamily="34" charset="0"/>
              </a:rPr>
              <a:t>Політика</a:t>
            </a:r>
            <a:r>
              <a:rPr lang="ru-RU" sz="1400" dirty="0">
                <a:latin typeface="Bahnschrift Light Condensed" panose="020B0502040204020203" pitchFamily="34" charset="0"/>
              </a:rPr>
              <a:t> курсу </a:t>
            </a:r>
            <a:r>
              <a:rPr lang="ru-RU" sz="1400" dirty="0" err="1">
                <a:latin typeface="Bahnschrift Light Condensed" panose="020B0502040204020203" pitchFamily="34" charset="0"/>
              </a:rPr>
              <a:t>будується</a:t>
            </a:r>
            <a:r>
              <a:rPr lang="ru-RU" sz="1400" dirty="0">
                <a:latin typeface="Bahnschrift Light Condensed" panose="020B0502040204020203" pitchFamily="34" charset="0"/>
              </a:rPr>
              <a:t> на засадах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академічної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доброчесності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https://mon.gov.ua/storage/app/media/npa/5a1fe9d9b7112.pdf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https://drive.google.com/file/d/1fyh2uMJczxJ8shq9LYB9Rhs2TFsbT9bF/view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та у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відповідності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основними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напрямками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стратегії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академії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http://www.uipa.edu.ua/ua/general-information/stratehiia-rozvytku-uip</a:t>
            </a:r>
            <a:endParaRPr lang="ru-UA" sz="1400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A3E98-5BCA-4530-91E0-E77940CAF262}"/>
              </a:ext>
            </a:extLst>
          </p:cNvPr>
          <p:cNvSpPr txBox="1"/>
          <p:nvPr/>
        </p:nvSpPr>
        <p:spPr>
          <a:xfrm>
            <a:off x="170894" y="1832157"/>
            <a:ext cx="6150007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82563" algn="l"/>
              </a:tabLst>
            </a:pPr>
            <a:endParaRPr lang="ru-RU" sz="1400" dirty="0">
              <a:latin typeface="Bahnschrift Light Condensed" panose="020B0502040204020203" pitchFamily="34" charset="0"/>
            </a:endParaRPr>
          </a:p>
          <a:p>
            <a:pPr>
              <a:tabLst>
                <a:tab pos="182563" algn="l"/>
              </a:tabLst>
            </a:pPr>
            <a:r>
              <a:rPr lang="ru-RU" sz="1400" dirty="0" err="1">
                <a:latin typeface="Bahnschrift Light Condensed" panose="020B0502040204020203" pitchFamily="34" charset="0"/>
              </a:rPr>
              <a:t>Запитання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завдання</a:t>
            </a:r>
            <a:r>
              <a:rPr lang="ru-RU" sz="1400" dirty="0">
                <a:latin typeface="Bahnschrift Light Condensed" panose="020B0502040204020203" pitchFamily="34" charset="0"/>
              </a:rPr>
              <a:t> до </a:t>
            </a:r>
            <a:r>
              <a:rPr lang="ru-RU" sz="1400" dirty="0" err="1">
                <a:latin typeface="Bahnschrift Light Condensed" panose="020B0502040204020203" pitchFamily="34" charset="0"/>
              </a:rPr>
              <a:t>підсумкового</a:t>
            </a:r>
            <a:r>
              <a:rPr lang="ru-RU" sz="1400" dirty="0">
                <a:latin typeface="Bahnschrift Light Condensed" panose="020B0502040204020203" pitchFamily="34" charset="0"/>
              </a:rPr>
              <a:t> контролю</a:t>
            </a: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Охарактеризуйте проект – як об</a:t>
            </a:r>
            <a:r>
              <a:rPr lang="ru-RU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’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єкт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управління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основні відмінні ознаки має проект, як об’єкт управління?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завдання стоять перед системою управління проектами?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особливості узгодження продукту й ринку заходами визначення проекту?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особливості виконання інноваційних проектів?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За якими критеріями класифікуються проекти?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Охарактеризуйте поняття та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визначьте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особливості життєвого циклу інноваційного науково-технічного проекту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 чому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заключається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особливість лінійно-циклічного характеру процесу управління проектом?</a:t>
            </a: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Дайте характеристику поняття та визначення інноваційної програми як об’єкта управління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полягають принципи слідування потребам ринку?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Перелічьте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види науково-технічних програм у сфері інноваційної діяльності в енергетичній галузі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полягає проблема створення інфраструктури управління інноваційними науково-технічними процесами?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180975" lvl="0" indent="-180975">
              <a:buFont typeface="+mj-lt"/>
              <a:buAutoNum type="arabicPeriod"/>
              <a:tabLst>
                <a:tab pos="182563" algn="l"/>
              </a:tabLst>
            </a:pPr>
            <a:r>
              <a:rPr lang="uk-UA" sz="1400" b="0" kern="1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Дайте визначення та охарактеризуйте поняття стандарт</a:t>
            </a:r>
            <a:endParaRPr lang="ru-RU" sz="1400" b="1" kern="1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b="0" kern="1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 особливості притаманні у структурі та змісту стандартів управління проектами?</a:t>
            </a:r>
            <a:endParaRPr lang="ru-RU" sz="1400" b="1" kern="1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b="0" kern="1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Сформулюйте вимоги, щодо менеджерів та керівників проектів, що працюють у команді.</a:t>
            </a:r>
            <a:endParaRPr lang="ru-RU" sz="1400" b="1" kern="1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r>
              <a:rPr lang="uk-UA" sz="1400" b="0" kern="16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 чином формуються кваліфікаційні стандарти оцінки компетенцій менеджерів проекту?</a:t>
            </a:r>
            <a:endParaRPr lang="ru-RU" sz="1400" b="1" kern="16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975" lvl="0" indent="-180975" algn="just">
              <a:buFont typeface="+mj-lt"/>
              <a:buAutoNum type="arabicPeriod"/>
              <a:tabLst>
                <a:tab pos="182563" algn="l"/>
              </a:tabLst>
            </a:pP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endParaRPr lang="ru-RU" sz="1400" dirty="0">
              <a:highlight>
                <a:srgbClr val="FFFF00"/>
              </a:highlight>
              <a:latin typeface="Bahnschrift Light Condensed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5CE810-4831-4AFD-B29B-07627EAFF083}"/>
              </a:ext>
            </a:extLst>
          </p:cNvPr>
          <p:cNvSpPr txBox="1"/>
          <p:nvPr/>
        </p:nvSpPr>
        <p:spPr>
          <a:xfrm>
            <a:off x="6295776" y="6431190"/>
            <a:ext cx="46980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ahnschrift Light Condensed" panose="020B0502040204020203" pitchFamily="34" charset="0"/>
              </a:rPr>
              <a:t>Гарант </a:t>
            </a:r>
            <a:r>
              <a:rPr lang="ru-RU" sz="1600" dirty="0" err="1">
                <a:latin typeface="Bahnschrift Light Condensed" panose="020B0502040204020203" pitchFamily="34" charset="0"/>
              </a:rPr>
              <a:t>освітньої</a:t>
            </a:r>
            <a:r>
              <a:rPr lang="ru-RU" sz="1600" dirty="0"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latin typeface="Bahnschrift Light Condensed" panose="020B0502040204020203" pitchFamily="34" charset="0"/>
              </a:rPr>
              <a:t>програми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_______________________Павло БУДАНОВ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DD23BF-5B12-4F62-B437-6AF935AE302F}"/>
              </a:ext>
            </a:extLst>
          </p:cNvPr>
          <p:cNvSpPr txBox="1"/>
          <p:nvPr/>
        </p:nvSpPr>
        <p:spPr>
          <a:xfrm>
            <a:off x="170895" y="6431190"/>
            <a:ext cx="38063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err="1">
                <a:latin typeface="Bahnschrift Light Condensed" panose="020B0502040204020203" pitchFamily="34" charset="0"/>
              </a:rPr>
              <a:t>Викладач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 Павло ВАСЮЧЕНКО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B4CDA3-5D41-4FCB-B744-D4D650E26D4C}"/>
              </a:ext>
            </a:extLst>
          </p:cNvPr>
          <p:cNvSpPr txBox="1"/>
          <p:nvPr/>
        </p:nvSpPr>
        <p:spPr>
          <a:xfrm>
            <a:off x="6320900" y="188353"/>
            <a:ext cx="577965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Охарактеризуйте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соціотехнічний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підхід до проблеми управління проектами</a:t>
            </a:r>
          </a:p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полягають основні принципи формування команди для управління проектом?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Охарактеризуйте систему управління командою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проекта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існують основні підходи до формування команди? 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їх особливості?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полягають особливості управління комунікаціями проекту?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функції охоплює функція управління інформаційними зв'язками?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2" indent="-274638" algn="just">
              <a:buFont typeface="+mj-lt"/>
              <a:buAutoNum type="arabicPeriod" startAt="17"/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Охарактеризуйте схему інформаційного обміну в управлінні проектами</a:t>
            </a:r>
          </a:p>
          <a:p>
            <a:pPr marL="536575" lvl="6" indent="-274638" algn="just">
              <a:buFont typeface="+mj-lt"/>
              <a:buAutoNum type="arabicPeriod" startAt="17"/>
            </a:pPr>
            <a:r>
              <a:rPr lang="uk-UA" sz="1400" b="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1400" b="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чьому</a:t>
            </a:r>
            <a:r>
              <a:rPr lang="uk-UA" sz="1400" b="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полягають особливості структурно-функціонального аналізу інноваційного науково-технічного проекту</a:t>
            </a:r>
            <a:endParaRPr lang="ru-RU" sz="1400" b="1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7"/>
            </a:pPr>
            <a:r>
              <a:rPr lang="uk-UA" sz="1400" b="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 існують підходи до розроблення системи? В </a:t>
            </a:r>
            <a:r>
              <a:rPr lang="uk-UA" sz="1400" b="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чьому</a:t>
            </a:r>
            <a:r>
              <a:rPr lang="uk-UA" sz="1400" b="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їх особливості?</a:t>
            </a: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Охарактеризуйте етап експертизи інноваційних проектів та рішень при виконанні проекту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існують типи експертизи при виконанні інноваційних науково-технічних проектів?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особливості проведення науково-технічної експертизи?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Який п</a:t>
            </a:r>
            <a:r>
              <a:rPr lang="ru-RU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орядок</a:t>
            </a:r>
            <a:r>
              <a:rPr lang="ru-RU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проходження</a:t>
            </a:r>
            <a:r>
              <a:rPr lang="ru-RU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експертизи</a:t>
            </a:r>
            <a:r>
              <a:rPr lang="ru-RU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інноваційних</a:t>
            </a:r>
            <a:r>
              <a:rPr lang="ru-RU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проектів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в енергетичній галузі?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полягає особливість проведення комерційної експертизи при виконанні проектів в енергетичній галузі?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існують основні методи визначення ефективності проектів?</a:t>
            </a:r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показники характеризують ефективність проекту</a:t>
            </a:r>
          </a:p>
          <a:p>
            <a:pPr marL="536575" lvl="6" indent="-274638" algn="just">
              <a:buFont typeface="+mj-lt"/>
              <a:buAutoNum type="arabicPeriod" startAt="19"/>
              <a:tabLst>
                <a:tab pos="1371600" algn="l"/>
              </a:tabLst>
            </a:pP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Які показники використовуються при проведенні технічного аналізу ефективності проектів? В </a:t>
            </a:r>
            <a:r>
              <a:rPr lang="uk-UA" sz="1400" dirty="0" err="1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чьому</a:t>
            </a:r>
            <a:r>
              <a:rPr lang="uk-UA" sz="1400" dirty="0">
                <a:effectLst/>
                <a:latin typeface="Bahnschrift Light Condensed" panose="020B0502040204020203" pitchFamily="34" charset="0"/>
                <a:ea typeface="Times New Roman" panose="02020603050405020304" pitchFamily="18" charset="0"/>
              </a:rPr>
              <a:t> їх особливість?</a:t>
            </a:r>
            <a:endParaRPr lang="ru-RU" sz="1400" b="1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/>
            <a:endParaRPr lang="ru-RU" sz="1400" dirty="0">
              <a:effectLst/>
              <a:latin typeface="Bahnschrift Light Condensed" panose="020B0502040204020203" pitchFamily="34" charset="0"/>
              <a:ea typeface="Times New Roman" panose="02020603050405020304" pitchFamily="18" charset="0"/>
            </a:endParaRPr>
          </a:p>
          <a:p>
            <a:endParaRPr lang="ru-RU" sz="1400" dirty="0">
              <a:highlight>
                <a:srgbClr val="FFFF00"/>
              </a:highlight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474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1242</Words>
  <Application>Microsoft Office PowerPoint</Application>
  <PresentationFormat>Широкоэкранный</PresentationFormat>
  <Paragraphs>231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Bahnschrift Light Condensed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процесів і систем енергетичної безпеки</dc:title>
  <dc:creator>Артем Чернюк</dc:creator>
  <cp:lastModifiedBy>Артем Чернюк</cp:lastModifiedBy>
  <cp:revision>88</cp:revision>
  <dcterms:created xsi:type="dcterms:W3CDTF">2023-07-21T08:40:22Z</dcterms:created>
  <dcterms:modified xsi:type="dcterms:W3CDTF">2023-08-30T08:13:48Z</dcterms:modified>
</cp:coreProperties>
</file>