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D81A9-3CC4-4792-8C86-D72E81BE63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5C12809-2D5B-4493-BB48-3D56DB601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1E3C2A-A35C-4258-AE41-18E905401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31.08.2023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0D8FD4-DD15-4003-869C-0A7BC51E1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80667A-A12F-4092-9AB9-34BE5BA63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6660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41B391-4EBD-4D3E-A93E-7D388F860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8E0959-FB1D-4C83-B0C6-1490E527EF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800242-AA95-40B4-A28E-D74EB7553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31.08.2023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959799-4025-4F8C-930A-633FBE59B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56D81F-ECCE-4150-BFE2-AB9E9A3B3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3018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B13831B-0C04-406A-AD61-9F98B6CC28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F9F744E-1365-4986-80E3-EC8F463C7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462497-5F07-46EC-BC57-C09887B03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31.08.2023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56E1BA-8BAD-43C1-8A74-BBCAE3734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BA4769-B7A8-4D35-9513-435C61862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65890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52EFE2-0E87-4587-B028-4B3F41A3B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7765C2-EAF9-4204-80A6-4EB57ACED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873D5B-F3D0-40A3-AC43-E3626182F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31.08.2023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5D9A83-F7AF-46DA-8ECA-ED9FC49FE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12CCB7-E604-48FC-B1A7-1D5CDABAF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0234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010D54-7CB1-4D87-A8D2-45F33F4AF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50320E-8AE1-4073-A29B-675826F5E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059419-B516-4245-9053-D275808E5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31.08.2023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55639B-D81D-47B7-8031-1A5E3DC5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75F9BA-EFBA-4FCF-AB3B-338383664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76019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B78EB4-8BD0-4017-9679-0BDCEEACD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D7DE05-33E3-4B3D-A65A-C4F741F443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38A0EC7-336A-4218-A79C-79C97811E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2C54F9-A994-4A99-819C-11005050C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31.08.2023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7168D55-480A-4960-AA77-871E958A3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05A638-34F4-4015-8A4A-57905C723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8486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4AD7DD-D340-4D8B-8DB0-C8E9E8F59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599FB5-EFE2-4AA8-8D65-E7610C480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05922D-54E9-4C3F-A435-29D391248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A4324C9-1368-4F17-BEC0-D2DFE08B4A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E218344-B85C-4D68-89D4-64B8BA4787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DBD51D7-ADDC-4909-AE3D-94AB4EEA8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31.08.2023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A7A0721-422B-4EC8-AFA8-A4FD0A756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5BC26E9-4EFA-4DC6-A3DA-8A9FBDA0C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2103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C0D8FE-A789-41FB-B8C2-18E391068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B28ABEC-BF66-4E84-B760-BA9099FEB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31.08.2023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EA3BB8C-68E7-446E-B9D2-93CD752FF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3FF0BE5-FED5-4EF8-9965-B31351A94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0599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38F8377-2074-4D0F-AC66-CD2805ED7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31.08.2023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84446D4-D601-420D-A49C-4B7773810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7F09BD0-6997-48D9-B494-B1EC05A21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054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13C58E-D191-4963-8016-A5CA5552F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64BFCB-08F5-4E67-9488-88EFA4CF9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E0E980A-FB61-4282-9F29-F2CA227AF7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F0202B-CF64-428B-9D53-B141DC624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31.08.2023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383083-6C9C-414B-A427-7BA2BCCE8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E9F228B-2512-45F2-AEB6-62080AFD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55586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CD2CF6-C7A5-4934-B439-4819AE5BF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173E56E-8D2E-44C0-9796-75D54938D0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65051B0-11EA-4BD9-B547-E97029626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16C252-F2B2-4F69-ADFD-1EC35E2C5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31.08.2023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02BFFD-F851-4FFE-83E9-F92ED6F20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E28930-DA66-422E-95EA-6B883C303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2462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ADF9EC-0E2F-48ED-BF74-78DEDFA77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08B0EE-C1F8-455D-809C-BF8B9DF1F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6E9894-F660-400E-8E53-EC12AAD613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CB66D-D8C2-41D5-BF86-93A15BCC5821}" type="datetimeFigureOut">
              <a:rPr lang="ru-UA" smtClean="0"/>
              <a:t>31.08.2023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08C0E9-D89C-48E5-9DBF-3AE496D8BE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002E9E-0D9F-4FF9-9CD0-7B31A53A19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7034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yuliiaolyniik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hyperlink" Target="https://peeuepa.mozello.com/sklad-kafedri/oljnik-ju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59ED6B8-1B77-469E-9965-0FD63352D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981" y="1908943"/>
            <a:ext cx="4379650" cy="419546"/>
          </a:xfrm>
        </p:spPr>
        <p:txBody>
          <a:bodyPr>
            <a:normAutofit lnSpcReduction="10000"/>
          </a:bodyPr>
          <a:lstStyle/>
          <a:p>
            <a:r>
              <a:rPr lang="uk-UA" dirty="0" err="1">
                <a:latin typeface="Bahnschrift Light Condensed" panose="020B0502040204020203" pitchFamily="34" charset="0"/>
              </a:rPr>
              <a:t>Силабус</a:t>
            </a:r>
            <a:r>
              <a:rPr lang="uk-UA" dirty="0">
                <a:latin typeface="Bahnschrift Light Condensed" panose="020B0502040204020203" pitchFamily="34" charset="0"/>
              </a:rPr>
              <a:t> навчальної дисципліни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D16C6068-82DC-44CF-AA52-5ADD07E4527C}"/>
              </a:ext>
            </a:extLst>
          </p:cNvPr>
          <p:cNvSpPr txBox="1">
            <a:spLocks/>
          </p:cNvSpPr>
          <p:nvPr/>
        </p:nvSpPr>
        <p:spPr>
          <a:xfrm>
            <a:off x="9833500" y="6203195"/>
            <a:ext cx="2358500" cy="3840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latin typeface="Bahnschrift Light Condensed" panose="020B0502040204020203" pitchFamily="34" charset="0"/>
              </a:rPr>
              <a:t>Харків 2023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CEC5006-925B-4B16-ADFF-A48A4868A7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45" y="130027"/>
            <a:ext cx="1087772" cy="1330785"/>
          </a:xfrm>
          <a:prstGeom prst="rect">
            <a:avLst/>
          </a:prstGeom>
        </p:spPr>
      </p:pic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9B444E45-914B-4FEB-AE76-263F23978DC8}"/>
              </a:ext>
            </a:extLst>
          </p:cNvPr>
          <p:cNvSpPr txBox="1">
            <a:spLocks/>
          </p:cNvSpPr>
          <p:nvPr/>
        </p:nvSpPr>
        <p:spPr>
          <a:xfrm>
            <a:off x="443282" y="154780"/>
            <a:ext cx="6720998" cy="4165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latin typeface="Bahnschrift Light Condensed" panose="020B0502040204020203" pitchFamily="34" charset="0"/>
              </a:rPr>
              <a:t>Українська інженерно-педагогічна академія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C9B0E5D6-0F65-413D-9814-9B28CC08F2B8}"/>
              </a:ext>
            </a:extLst>
          </p:cNvPr>
          <p:cNvSpPr txBox="1">
            <a:spLocks/>
          </p:cNvSpPr>
          <p:nvPr/>
        </p:nvSpPr>
        <p:spPr>
          <a:xfrm>
            <a:off x="1429305" y="497429"/>
            <a:ext cx="6720998" cy="4165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latin typeface="Bahnschrift Light Condensed" panose="020B0502040204020203" pitchFamily="34" charset="0"/>
              </a:rPr>
              <a:t>Кафедра фізики, електротехніки та електроенергетики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6CB0E6C0-6C2A-4C57-80F7-6D9FA7F1ED77}"/>
              </a:ext>
            </a:extLst>
          </p:cNvPr>
          <p:cNvSpPr txBox="1">
            <a:spLocks/>
          </p:cNvSpPr>
          <p:nvPr/>
        </p:nvSpPr>
        <p:spPr>
          <a:xfrm>
            <a:off x="1429305" y="846143"/>
            <a:ext cx="6720998" cy="4165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latin typeface="Bahnschrift Light Condensed" panose="020B0502040204020203" pitchFamily="34" charset="0"/>
              </a:rPr>
              <a:t>Освітня програма «Енергетична безпека»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2" name="Подзаголовок 2">
            <a:extLst>
              <a:ext uri="{FF2B5EF4-FFF2-40B4-BE49-F238E27FC236}">
                <a16:creationId xmlns:a16="http://schemas.microsoft.com/office/drawing/2014/main" id="{FDB2CE8A-3008-4BD5-A051-1F15A5360B8E}"/>
              </a:ext>
            </a:extLst>
          </p:cNvPr>
          <p:cNvSpPr txBox="1">
            <a:spLocks/>
          </p:cNvSpPr>
          <p:nvPr/>
        </p:nvSpPr>
        <p:spPr>
          <a:xfrm>
            <a:off x="2486763" y="1190714"/>
            <a:ext cx="5663540" cy="24814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latin typeface="Bahnschrift Light Condensed" panose="020B0502040204020203" pitchFamily="34" charset="0"/>
              </a:rPr>
              <a:t>Спеціальність 141 Електроенергетика, електротехніка та електромеханіка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A7D7C88-63EF-4E51-BA36-C223AF3371BE}"/>
              </a:ext>
            </a:extLst>
          </p:cNvPr>
          <p:cNvSpPr/>
          <p:nvPr/>
        </p:nvSpPr>
        <p:spPr>
          <a:xfrm>
            <a:off x="2263806" y="2658199"/>
            <a:ext cx="9928194" cy="117979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BC3DCF6A-4D1D-4948-882C-AEA4CF557956}"/>
              </a:ext>
            </a:extLst>
          </p:cNvPr>
          <p:cNvSpPr txBox="1">
            <a:spLocks/>
          </p:cNvSpPr>
          <p:nvPr/>
        </p:nvSpPr>
        <p:spPr>
          <a:xfrm>
            <a:off x="1324717" y="2141912"/>
            <a:ext cx="10574444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k-UA" dirty="0">
                <a:latin typeface="Bahnschrift Light Condensed" panose="020B0502040204020203" pitchFamily="34" charset="0"/>
              </a:rPr>
              <a:t>Міжнародна співпраця з енергетичної безпеки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589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5F2F030-3248-41C0-BD29-DAE668412BCE}"/>
              </a:ext>
            </a:extLst>
          </p:cNvPr>
          <p:cNvSpPr/>
          <p:nvPr/>
        </p:nvSpPr>
        <p:spPr>
          <a:xfrm>
            <a:off x="488272" y="97109"/>
            <a:ext cx="4128116" cy="74903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C416691-B065-4CC6-A53F-1D9184A1243D}"/>
              </a:ext>
            </a:extLst>
          </p:cNvPr>
          <p:cNvSpPr/>
          <p:nvPr/>
        </p:nvSpPr>
        <p:spPr>
          <a:xfrm>
            <a:off x="11632" y="2819942"/>
            <a:ext cx="8869048" cy="1001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9205BCF9-CA34-47DE-B521-756ED6030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854" y="3515304"/>
            <a:ext cx="3930836" cy="419546"/>
          </a:xfrm>
        </p:spPr>
        <p:txBody>
          <a:bodyPr>
            <a:normAutofit lnSpcReduction="10000"/>
          </a:bodyPr>
          <a:lstStyle/>
          <a:p>
            <a:pPr algn="l"/>
            <a:r>
              <a:rPr lang="uk-UA" dirty="0">
                <a:latin typeface="Bahnschrift Light Condensed" panose="020B0502040204020203" pitchFamily="34" charset="0"/>
              </a:rPr>
              <a:t>Реквізити навчальної дисципліни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3" name="Таблица 6">
            <a:extLst>
              <a:ext uri="{FF2B5EF4-FFF2-40B4-BE49-F238E27FC236}">
                <a16:creationId xmlns:a16="http://schemas.microsoft.com/office/drawing/2014/main" id="{15945501-EA38-4A42-83D2-9513DBE854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435422"/>
              </p:ext>
            </p:extLst>
          </p:nvPr>
        </p:nvGraphicFramePr>
        <p:xfrm>
          <a:off x="240760" y="3878188"/>
          <a:ext cx="4432710" cy="2956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18181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2314529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Рівень вищої освіти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Магістр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Галузь знань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14 Електрична інженерія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Спеціальність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141 Електроенергетика, електротехніка та електромеханіка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Освітня програма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Енергетична безпека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Статус дисципліни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Нормативна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Форма навчання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Денна (заочна)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75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Мова викладання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Українська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212384"/>
                  </a:ext>
                </a:extLst>
              </a:tr>
            </a:tbl>
          </a:graphicData>
        </a:graphic>
      </p:graphicFrame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2C4C4617-52B4-4180-A0EE-8A7B0FBBE4D7}"/>
              </a:ext>
            </a:extLst>
          </p:cNvPr>
          <p:cNvSpPr txBox="1">
            <a:spLocks/>
          </p:cNvSpPr>
          <p:nvPr/>
        </p:nvSpPr>
        <p:spPr>
          <a:xfrm>
            <a:off x="170854" y="97109"/>
            <a:ext cx="3930836" cy="4195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dirty="0">
                <a:latin typeface="Bahnschrift Light Condensed" panose="020B0502040204020203" pitchFamily="34" charset="0"/>
              </a:rPr>
              <a:t>Викладач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10" name="Таблица 6">
            <a:extLst>
              <a:ext uri="{FF2B5EF4-FFF2-40B4-BE49-F238E27FC236}">
                <a16:creationId xmlns:a16="http://schemas.microsoft.com/office/drawing/2014/main" id="{65CEA1AD-4103-4B1A-BB56-23BF762BFB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600404"/>
              </p:ext>
            </p:extLst>
          </p:nvPr>
        </p:nvGraphicFramePr>
        <p:xfrm>
          <a:off x="2523205" y="410262"/>
          <a:ext cx="5113209" cy="294554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56267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3656942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</a:tblGrid>
              <a:tr h="388317">
                <a:tc gridSpan="2"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Юлія Олійник</a:t>
                      </a:r>
                      <a:endParaRPr lang="ru-UA" sz="18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Артем Чернюк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550115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Посада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Доцент кафедри фізики, електротехніки та електроенергетики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550115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Науковий ступінь (спеціальність)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Кандидат педагогічних наук</a:t>
                      </a:r>
                    </a:p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13.00.02 Теорія та методика навчання (технічні дисципліни)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323597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Наукове звання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267921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Контакти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+380667579117, </a:t>
                      </a:r>
                      <a:r>
                        <a:rPr lang="de-DE" sz="1400" b="0" i="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  <a:hlinkClick r:id="rId3"/>
                        </a:rPr>
                        <a:t>yuliiaolyniik@gmail.com</a:t>
                      </a:r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, </a:t>
                      </a:r>
                      <a:r>
                        <a:rPr lang="en-US" sz="1400" dirty="0" err="1">
                          <a:latin typeface="Bahnschrift Light Condensed" panose="020B0502040204020203" pitchFamily="34" charset="0"/>
                        </a:rPr>
                        <a:t>viber</a:t>
                      </a:r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, telegram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  <a:tr h="323597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Профіль викладача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Bahnschrift Light Condensed" panose="020B0502040204020203" pitchFamily="34" charset="0"/>
                          <a:hlinkClick r:id="rId4"/>
                        </a:rPr>
                        <a:t>https://peeuepa.mozello.com/sklad-kafedri/oljnik-jus/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756237"/>
                  </a:ext>
                </a:extLst>
              </a:tr>
              <a:tr h="323597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Консультації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Щовівторка 16:00 – 17:00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212384"/>
                  </a:ext>
                </a:extLst>
              </a:tr>
            </a:tbl>
          </a:graphicData>
        </a:graphic>
      </p:graphicFrame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1501E8E4-56F2-4469-B3ED-6CF024D656D4}"/>
              </a:ext>
            </a:extLst>
          </p:cNvPr>
          <p:cNvSpPr txBox="1">
            <a:spLocks/>
          </p:cNvSpPr>
          <p:nvPr/>
        </p:nvSpPr>
        <p:spPr>
          <a:xfrm>
            <a:off x="7922301" y="976672"/>
            <a:ext cx="3258972" cy="4195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dirty="0">
                <a:latin typeface="Bahnschrift Light Condensed" panose="020B0502040204020203" pitchFamily="34" charset="0"/>
              </a:rPr>
              <a:t>Обсяг навчальної дисципліни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12" name="Таблица 6">
            <a:extLst>
              <a:ext uri="{FF2B5EF4-FFF2-40B4-BE49-F238E27FC236}">
                <a16:creationId xmlns:a16="http://schemas.microsoft.com/office/drawing/2014/main" id="{0EFD2297-17F8-4BEB-9E99-269699EA3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556550"/>
              </p:ext>
            </p:extLst>
          </p:nvPr>
        </p:nvGraphicFramePr>
        <p:xfrm>
          <a:off x="7922301" y="1342767"/>
          <a:ext cx="3909460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52679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2056781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Загальний обсяг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90 годин (3 кредити)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Лекції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20 годин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Практичні заняття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10</a:t>
                      </a:r>
                      <a:r>
                        <a:rPr lang="uk-UA" sz="1400" baseline="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годин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Самостійна робота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60 годин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</a:tbl>
          </a:graphicData>
        </a:graphic>
      </p:graphicFrame>
      <p:sp>
        <p:nvSpPr>
          <p:cNvPr id="14" name="Подзаголовок 2">
            <a:extLst>
              <a:ext uri="{FF2B5EF4-FFF2-40B4-BE49-F238E27FC236}">
                <a16:creationId xmlns:a16="http://schemas.microsoft.com/office/drawing/2014/main" id="{E3A86C85-52FD-4A13-8C40-9A224F7B0EFC}"/>
              </a:ext>
            </a:extLst>
          </p:cNvPr>
          <p:cNvSpPr txBox="1">
            <a:spLocks/>
          </p:cNvSpPr>
          <p:nvPr/>
        </p:nvSpPr>
        <p:spPr>
          <a:xfrm>
            <a:off x="4776405" y="3515304"/>
            <a:ext cx="5663513" cy="4195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dirty="0">
                <a:latin typeface="Bahnschrift Light Condensed" panose="020B0502040204020203" pitchFamily="34" charset="0"/>
              </a:rPr>
              <a:t>Форми контролю, система оцінки, шкала оцінювання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16" name="Таблица 6">
            <a:extLst>
              <a:ext uri="{FF2B5EF4-FFF2-40B4-BE49-F238E27FC236}">
                <a16:creationId xmlns:a16="http://schemas.microsoft.com/office/drawing/2014/main" id="{D013141A-1B60-4122-8A68-25457C8A2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158025"/>
              </p:ext>
            </p:extLst>
          </p:nvPr>
        </p:nvGraphicFramePr>
        <p:xfrm>
          <a:off x="4852715" y="3866202"/>
          <a:ext cx="3279231" cy="295656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51981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1227250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</a:tblGrid>
              <a:tr h="533751"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Тестування теоретичних знань з дисципліни</a:t>
                      </a:r>
                      <a:r>
                        <a:rPr lang="uk-UA" sz="1400" b="0" baseline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68 балів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97331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Захист результатів отриманих на практичних заняттях *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22 бали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381998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Залік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60-100 балів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533751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Шкала оцінювання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Національна та </a:t>
                      </a:r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ECTS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533751"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*</a:t>
                      </a:r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обов’язково відпрацювання усіх практичних занять і тестів в системі </a:t>
                      </a:r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Moodle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</a:tbl>
          </a:graphicData>
        </a:graphic>
      </p:graphicFrame>
      <p:graphicFrame>
        <p:nvGraphicFramePr>
          <p:cNvPr id="15" name="Таблица 6">
            <a:extLst>
              <a:ext uri="{FF2B5EF4-FFF2-40B4-BE49-F238E27FC236}">
                <a16:creationId xmlns:a16="http://schemas.microsoft.com/office/drawing/2014/main" id="{E5CA7456-9D06-4281-9E3E-7C9C7397DF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211626"/>
              </p:ext>
            </p:extLst>
          </p:nvPr>
        </p:nvGraphicFramePr>
        <p:xfrm>
          <a:off x="8318377" y="3867556"/>
          <a:ext cx="3639844" cy="290610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33487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1809208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  <a:gridCol w="497149">
                  <a:extLst>
                    <a:ext uri="{9D8B030D-6E8A-4147-A177-3AD203B41FA5}">
                      <a16:colId xmlns:a16="http://schemas.microsoft.com/office/drawing/2014/main" val="912630220"/>
                    </a:ext>
                  </a:extLst>
                </a:gridCol>
              </a:tblGrid>
              <a:tr h="340460">
                <a:tc>
                  <a:txBody>
                    <a:bodyPr/>
                    <a:lstStyle/>
                    <a:p>
                      <a:pPr algn="ctr"/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Кількість балів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Національна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ECTS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29498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90-100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відмінно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A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243328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82-89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uk-UA" sz="1400" dirty="0">
                        <a:latin typeface="Bahnschrift Light Condensed" panose="020B0502040204020203" pitchFamily="34" charset="0"/>
                      </a:endParaRPr>
                    </a:p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добре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D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5046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74-81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C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6757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64-73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uk-UA" sz="1400" dirty="0">
                        <a:latin typeface="Bahnschrift Light Condensed" panose="020B0502040204020203" pitchFamily="34" charset="0"/>
                      </a:endParaRPr>
                    </a:p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задовільно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D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051910"/>
                  </a:ext>
                </a:extLst>
              </a:tr>
              <a:tr h="381998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60-63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задовільно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E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25491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35-59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незадовільно</a:t>
                      </a:r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 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FX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659648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0-34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незадовільно з повторним вивченням курсу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F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</a:tbl>
          </a:graphicData>
        </a:graphic>
      </p:graphicFrame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45762FF-32F9-433B-B50C-67784A340B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97" y="410262"/>
            <a:ext cx="2209318" cy="2932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615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5E2D3C6-1B66-403B-B852-DA5A44E9CAAC}"/>
              </a:ext>
            </a:extLst>
          </p:cNvPr>
          <p:cNvSpPr/>
          <p:nvPr/>
        </p:nvSpPr>
        <p:spPr>
          <a:xfrm>
            <a:off x="7004572" y="1677881"/>
            <a:ext cx="5065462" cy="506027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FE2D45D-160F-4EE7-BF3C-4C24FFBFB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645" y="97109"/>
            <a:ext cx="4127350" cy="749873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C416691-B065-4CC6-A53F-1D9184A1243D}"/>
              </a:ext>
            </a:extLst>
          </p:cNvPr>
          <p:cNvSpPr/>
          <p:nvPr/>
        </p:nvSpPr>
        <p:spPr>
          <a:xfrm>
            <a:off x="11632" y="2819942"/>
            <a:ext cx="8869048" cy="1001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9205BCF9-CA34-47DE-B521-756ED6030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854" y="362602"/>
            <a:ext cx="6674496" cy="6505804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3500" dirty="0">
                <a:latin typeface="Bahnschrift Light Condensed" panose="020B0502040204020203" pitchFamily="34" charset="0"/>
              </a:rPr>
              <a:t>Надійне функціонування всіх галузей України напряму залежить від стабільної та безперервної роботи стратегічно важливої енергетичної галузі.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3500" dirty="0">
                <a:latin typeface="Bahnschrift Light Condensed" panose="020B0502040204020203" pitchFamily="34" charset="0"/>
              </a:rPr>
              <a:t>Сучасні системи та структури енергозабезпечення, за умов глобалізації, великим чином функціонують в міжнародному просторі, а їх ефективна робота не може бути забезпечена на суто національному або регіональному рівнях і потребує міжнародної співпраці. Переважна кількість наукових </a:t>
            </a:r>
            <a:r>
              <a:rPr lang="uk-UA" sz="3500" dirty="0" err="1">
                <a:latin typeface="Bahnschrift Light Condensed" panose="020B0502040204020203" pitchFamily="34" charset="0"/>
              </a:rPr>
              <a:t>проєктів</a:t>
            </a:r>
            <a:r>
              <a:rPr lang="uk-UA" sz="3500" dirty="0">
                <a:latin typeface="Bahnschrift Light Condensed" panose="020B0502040204020203" pitchFamily="34" charset="0"/>
              </a:rPr>
              <a:t> енергетичного напрямку є міжнародними. Тому сучасний фахівець енергетичної галузі повинен мати відповідні вміння співпрацювати в міжнародному енергетичному просторі з технологічних, наукових, економічних та політичних питань.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3500" dirty="0">
                <a:latin typeface="Bahnschrift Light Condensed" panose="020B0502040204020203" pitchFamily="34" charset="0"/>
              </a:rPr>
              <a:t>Дисципліна «Міжнародна співпраця з енергетичної безпеки» дозволить майбутнім фахівцям енергетичної галузі опанувати знання з напрямку енергозбереження, дослідити процеси приєднання енергетичної системи України до Європейської </a:t>
            </a:r>
            <a:r>
              <a:rPr lang="en-US" sz="3500" dirty="0">
                <a:latin typeface="Bahnschrift Light Condensed" panose="020B0502040204020203" pitchFamily="34" charset="0"/>
              </a:rPr>
              <a:t>ENTOS-E</a:t>
            </a:r>
            <a:r>
              <a:rPr lang="uk-UA" sz="3500" dirty="0">
                <a:latin typeface="Bahnschrift Light Condensed" panose="020B0502040204020203" pitchFamily="34" charset="0"/>
              </a:rPr>
              <a:t>, основні аспекти співпраці в галузі розширення ВДЕ, перспективи використання систем накопичення енергії, тощо.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uk-UA" sz="3500" dirty="0">
              <a:latin typeface="Bahnschrift Light Condensed" panose="020B0502040204020203" pitchFamily="34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uk-UA" sz="3500" b="1" dirty="0">
                <a:latin typeface="Bahnschrift Light Condensed" panose="020B0502040204020203" pitchFamily="34" charset="0"/>
              </a:rPr>
              <a:t>Метою вивчення навчальної дисципліни </a:t>
            </a:r>
            <a:r>
              <a:rPr lang="uk-UA" sz="3500" dirty="0">
                <a:latin typeface="Bahnschrift Condensed" panose="020B0502040204020203" pitchFamily="34" charset="0"/>
              </a:rPr>
              <a:t>є формування знань щодо участі у спільних </a:t>
            </a:r>
            <a:r>
              <a:rPr lang="uk-UA" sz="3500" dirty="0" err="1">
                <a:latin typeface="Bahnschrift Condensed" panose="020B0502040204020203" pitchFamily="34" charset="0"/>
              </a:rPr>
              <a:t>проєктах</a:t>
            </a:r>
            <a:r>
              <a:rPr lang="uk-UA" sz="3500" dirty="0">
                <a:latin typeface="Bahnschrift Condensed" panose="020B0502040204020203" pitchFamily="34" charset="0"/>
              </a:rPr>
              <a:t> та розробках в рамках міжнародного співробітництва, вмінь засвоювати нові знання щодо сучасних напрямків та тенденцій в енергетичної безпеки</a:t>
            </a:r>
          </a:p>
          <a:p>
            <a:pPr algn="l"/>
            <a:endParaRPr lang="uk-UA" sz="3500" dirty="0">
              <a:latin typeface="Bahnschrift Light Condensed" panose="020B0502040204020203" pitchFamily="34" charset="0"/>
            </a:endParaRPr>
          </a:p>
          <a:p>
            <a:pPr algn="l"/>
            <a:r>
              <a:rPr lang="uk-UA" sz="3500" b="1" dirty="0">
                <a:latin typeface="Bahnschrift Light Condensed" panose="020B0502040204020203" pitchFamily="34" charset="0"/>
              </a:rPr>
              <a:t>Завдання вивчення навчальної дисципліни</a:t>
            </a:r>
          </a:p>
          <a:p>
            <a:pPr marL="0" lvl="2" indent="360363" algn="just" fontAlgn="base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3500" dirty="0">
                <a:latin typeface="Bahnschrift Light Condensed" panose="020B0502040204020203" pitchFamily="34" charset="0"/>
              </a:rPr>
              <a:t>формування вмінь з пошуку джерел ресурсної підтримки для додаткового навчання, наукової та інноваційної діяльності;</a:t>
            </a:r>
          </a:p>
          <a:p>
            <a:pPr indent="36036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3500" dirty="0">
                <a:latin typeface="Bahnschrift Light Condensed" panose="020B0502040204020203" pitchFamily="34" charset="0"/>
              </a:rPr>
              <a:t>формування навичок участі у сумісних дослідженнях і розробках з іноземними науковцями та фахівцями в галузі електроенергетики, електротехніки та електромеханіки;</a:t>
            </a:r>
          </a:p>
          <a:p>
            <a:pPr indent="36036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3500" dirty="0">
                <a:latin typeface="Bahnschrift Light Condensed" panose="020B0502040204020203" pitchFamily="34" charset="0"/>
              </a:rPr>
              <a:t>формування вмінь презентувати матеріали досліджень на міжнародних наукових конференціях та семінарах, присвячених сучасним проблемам в області електроенергетики, електротехніки та електромеханіки;</a:t>
            </a:r>
          </a:p>
          <a:p>
            <a:pPr indent="36036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3500" dirty="0">
                <a:latin typeface="Bahnschrift Light Condensed" panose="020B0502040204020203" pitchFamily="34" charset="0"/>
              </a:rPr>
              <a:t>формування знань дотримання принципів та напрямів стратегії розвитку енергетичної безпеки України;</a:t>
            </a:r>
          </a:p>
          <a:p>
            <a:pPr indent="36036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3500" dirty="0">
                <a:latin typeface="Bahnschrift Light Condensed" panose="020B0502040204020203" pitchFamily="34" charset="0"/>
              </a:rPr>
              <a:t>формування вмінь вільно спілкуватися усно і письмово державною та іноземною мовою з сучасних наукових і технічних проблем електроенергетики, електротехніки та електромеханіки.</a:t>
            </a:r>
          </a:p>
          <a:p>
            <a:pPr algn="l"/>
            <a:endParaRPr lang="uk-UA" b="1" dirty="0">
              <a:latin typeface="Bahnschrift Light Condensed" panose="020B0502040204020203" pitchFamily="34" charset="0"/>
            </a:endParaRP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2C4C4617-52B4-4180-A0EE-8A7B0FBBE4D7}"/>
              </a:ext>
            </a:extLst>
          </p:cNvPr>
          <p:cNvSpPr txBox="1">
            <a:spLocks/>
          </p:cNvSpPr>
          <p:nvPr/>
        </p:nvSpPr>
        <p:spPr>
          <a:xfrm>
            <a:off x="170854" y="97109"/>
            <a:ext cx="3930836" cy="4195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dirty="0">
                <a:latin typeface="Bahnschrift Light Condensed" panose="020B0502040204020203" pitchFamily="34" charset="0"/>
              </a:rPr>
              <a:t>Анотація курсу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5" name="Подзаголовок 2">
            <a:extLst>
              <a:ext uri="{FF2B5EF4-FFF2-40B4-BE49-F238E27FC236}">
                <a16:creationId xmlns:a16="http://schemas.microsoft.com/office/drawing/2014/main" id="{2E1FDED1-99DF-4D68-B529-21F8F459C2C3}"/>
              </a:ext>
            </a:extLst>
          </p:cNvPr>
          <p:cNvSpPr txBox="1">
            <a:spLocks/>
          </p:cNvSpPr>
          <p:nvPr/>
        </p:nvSpPr>
        <p:spPr>
          <a:xfrm>
            <a:off x="7004572" y="857785"/>
            <a:ext cx="5065462" cy="12616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dirty="0">
                <a:latin typeface="Bahnschrift Light Condensed" panose="020B0502040204020203" pitchFamily="34" charset="0"/>
              </a:rPr>
              <a:t>Результати навчання (відповідно до стандарту спеціальності та освітньої програми)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D0842D-E283-4A1B-90E0-8B41E92778A3}"/>
              </a:ext>
            </a:extLst>
          </p:cNvPr>
          <p:cNvSpPr txBox="1"/>
          <p:nvPr/>
        </p:nvSpPr>
        <p:spPr>
          <a:xfrm>
            <a:off x="7004572" y="1652574"/>
            <a:ext cx="4950483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0363" algn="just"/>
            <a:r>
              <a:rPr lang="uk-UA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ПР8 Враховувати правові та економічні аспекти наукових досліджень та </a:t>
            </a:r>
            <a:r>
              <a:rPr lang="uk-UA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інноваційної діяльності</a:t>
            </a:r>
            <a:r>
              <a:rPr lang="uk-UA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.</a:t>
            </a:r>
          </a:p>
          <a:p>
            <a:pPr indent="360363" algn="just"/>
            <a:endParaRPr lang="uk-UA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  <a:p>
            <a:pPr indent="360363" algn="just"/>
            <a:r>
              <a:rPr lang="uk-UA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ПР10 </a:t>
            </a:r>
            <a:r>
              <a:rPr lang="uk-UA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Презентувати матеріали</a:t>
            </a:r>
            <a:r>
              <a:rPr lang="uk-UA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досліджень на </a:t>
            </a:r>
            <a:r>
              <a:rPr lang="uk-UA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міжнародних наукових конференціях та семінарах</a:t>
            </a:r>
            <a:r>
              <a:rPr lang="uk-UA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, присвячених сучасним проблемам в області електроенергетики, електротехніки та електромеханіки.</a:t>
            </a:r>
          </a:p>
          <a:p>
            <a:pPr indent="360363" algn="just"/>
            <a:endParaRPr lang="uk-UA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  <a:p>
            <a:pPr indent="360363" algn="just"/>
            <a:r>
              <a:rPr lang="uk-UA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ПР13 </a:t>
            </a:r>
            <a:r>
              <a:rPr lang="uk-UA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Брати участь у сумісних дослідженнях і розробках з іноземними науковцями та фахівцями</a:t>
            </a:r>
            <a:r>
              <a:rPr lang="uk-UA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в галузі електроенергетики, електротехніки та електромеханіки. </a:t>
            </a:r>
          </a:p>
          <a:p>
            <a:pPr indent="360363" algn="just"/>
            <a:endParaRPr lang="uk-UA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  <a:p>
            <a:pPr indent="360363" algn="just"/>
            <a:r>
              <a:rPr lang="uk-UA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ПР14 Дотримуватися принципів та напрямів </a:t>
            </a:r>
            <a:r>
              <a:rPr lang="uk-UA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стратегії розвитку</a:t>
            </a:r>
            <a:r>
              <a:rPr lang="uk-UA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енергетичної безпеки України.</a:t>
            </a:r>
          </a:p>
          <a:p>
            <a:pPr indent="360363" algn="just"/>
            <a:endParaRPr lang="uk-UA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  <a:p>
            <a:pPr indent="360363" algn="just"/>
            <a:r>
              <a:rPr lang="uk-UA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ПР18 </a:t>
            </a:r>
            <a:r>
              <a:rPr lang="uk-UA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Вільно спілкуватися усно і письмово державною та іноземною мовами з сучасних наукових і технічних проблем</a:t>
            </a:r>
            <a:r>
              <a:rPr lang="uk-UA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електроенергетики, електротехніки та електромеханіки.</a:t>
            </a:r>
            <a:endParaRPr lang="ru-RU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841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AF982A7-B0AF-4176-831A-1B4612BAEB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645" y="97109"/>
            <a:ext cx="4127350" cy="749873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C416691-B065-4CC6-A53F-1D9184A1243D}"/>
              </a:ext>
            </a:extLst>
          </p:cNvPr>
          <p:cNvSpPr/>
          <p:nvPr/>
        </p:nvSpPr>
        <p:spPr>
          <a:xfrm>
            <a:off x="11632" y="2819942"/>
            <a:ext cx="8869048" cy="1001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DEF90C7-410B-4714-8AC5-2AABF89AB577}"/>
              </a:ext>
            </a:extLst>
          </p:cNvPr>
          <p:cNvSpPr txBox="1"/>
          <p:nvPr/>
        </p:nvSpPr>
        <p:spPr>
          <a:xfrm>
            <a:off x="312938" y="189310"/>
            <a:ext cx="77657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Bahnschrift Light Condensed" panose="020B0502040204020203" pitchFamily="34" charset="0"/>
              </a:rPr>
              <a:t>Календарно-тематичний план (схема) навчальної дисципліни</a:t>
            </a:r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0FFE8515-B218-4950-89B8-C2B389B35D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637345"/>
              </p:ext>
            </p:extLst>
          </p:nvPr>
        </p:nvGraphicFramePr>
        <p:xfrm>
          <a:off x="122830" y="846143"/>
          <a:ext cx="11969087" cy="6036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080">
                  <a:extLst>
                    <a:ext uri="{9D8B030D-6E8A-4147-A177-3AD203B41FA5}">
                      <a16:colId xmlns:a16="http://schemas.microsoft.com/office/drawing/2014/main" val="461865480"/>
                    </a:ext>
                  </a:extLst>
                </a:gridCol>
                <a:gridCol w="2265529">
                  <a:extLst>
                    <a:ext uri="{9D8B030D-6E8A-4147-A177-3AD203B41FA5}">
                      <a16:colId xmlns:a16="http://schemas.microsoft.com/office/drawing/2014/main" val="467079098"/>
                    </a:ext>
                  </a:extLst>
                </a:gridCol>
                <a:gridCol w="8379725">
                  <a:extLst>
                    <a:ext uri="{9D8B030D-6E8A-4147-A177-3AD203B41FA5}">
                      <a16:colId xmlns:a16="http://schemas.microsoft.com/office/drawing/2014/main" val="3339770601"/>
                    </a:ext>
                  </a:extLst>
                </a:gridCol>
                <a:gridCol w="900753">
                  <a:extLst>
                    <a:ext uri="{9D8B030D-6E8A-4147-A177-3AD203B41FA5}">
                      <a16:colId xmlns:a16="http://schemas.microsoft.com/office/drawing/2014/main" val="856258694"/>
                    </a:ext>
                  </a:extLst>
                </a:gridCol>
              </a:tblGrid>
              <a:tr h="504985"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№ тижня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Вид і номер заняття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Тема заняття або самостійної роботи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Кількість аудиторних годин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765823"/>
                  </a:ext>
                </a:extLst>
              </a:tr>
              <a:tr h="358917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1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Лекція 1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Вступ. Енергетична безпека України 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800040"/>
                  </a:ext>
                </a:extLst>
              </a:tr>
              <a:tr h="358917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Лекція 2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Енергетична безпека в світі.</a:t>
                      </a:r>
                      <a:r>
                        <a:rPr lang="uk-UA" sz="1600" baseline="0" dirty="0">
                          <a:latin typeface="Bahnschrift Light Condensed" panose="020B0502040204020203" pitchFamily="34" charset="0"/>
                        </a:rPr>
                        <a:t> Індекс енергетичної безпеки.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86459"/>
                  </a:ext>
                </a:extLst>
              </a:tr>
              <a:tr h="358917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Лекція 3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Приєднання Енергосистеми України до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ENTSO-E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057876"/>
                  </a:ext>
                </a:extLst>
              </a:tr>
              <a:tr h="358917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3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Лекція 4-5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Атомна енергетика України. Діяльність МАГАТЕ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4</a:t>
                      </a:r>
                      <a:endParaRPr lang="ru-UA" sz="16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988945"/>
                  </a:ext>
                </a:extLst>
              </a:tr>
              <a:tr h="358917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b="1" dirty="0">
                          <a:solidFill>
                            <a:schemeClr val="accent1"/>
                          </a:solidFill>
                          <a:latin typeface="Bahnschrift Light Condensed" panose="020B0502040204020203" pitchFamily="34" charset="0"/>
                        </a:rPr>
                        <a:t>Поточний контроль</a:t>
                      </a:r>
                      <a:endParaRPr lang="ru-UA" sz="1600" b="1" dirty="0">
                        <a:solidFill>
                          <a:schemeClr val="accent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Тест 1 в системі </a:t>
                      </a:r>
                      <a:r>
                        <a:rPr lang="en-US" sz="1600" dirty="0">
                          <a:latin typeface="Bahnschrift Light Condensed" panose="020B0502040204020203" pitchFamily="34" charset="0"/>
                        </a:rPr>
                        <a:t>Moodle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554365"/>
                  </a:ext>
                </a:extLst>
              </a:tr>
              <a:tr h="358917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4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Лекція 6-7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Енергозбереження в рамках міжнародної співпраці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4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531405"/>
                  </a:ext>
                </a:extLst>
              </a:tr>
              <a:tr h="358917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b="1" dirty="0">
                          <a:solidFill>
                            <a:schemeClr val="accent1"/>
                          </a:solidFill>
                          <a:latin typeface="Bahnschrift Light Condensed" panose="020B0502040204020203" pitchFamily="34" charset="0"/>
                        </a:rPr>
                        <a:t>Поточний контроль</a:t>
                      </a:r>
                      <a:endParaRPr lang="ru-UA" sz="1600" b="1" dirty="0">
                        <a:solidFill>
                          <a:schemeClr val="accent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Тест 2 в системі </a:t>
                      </a:r>
                      <a:r>
                        <a:rPr lang="en-US" sz="1600" dirty="0">
                          <a:latin typeface="Bahnschrift Light Condensed" panose="020B0502040204020203" pitchFamily="34" charset="0"/>
                        </a:rPr>
                        <a:t>Moodle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endParaRPr lang="uk-UA" sz="16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543351"/>
                  </a:ext>
                </a:extLst>
              </a:tr>
              <a:tr h="481956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endParaRPr lang="ru-UA" sz="160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b="1" kern="1200" dirty="0">
                          <a:solidFill>
                            <a:schemeClr val="accent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Практичне заняття 1-2</a:t>
                      </a:r>
                      <a:endParaRPr lang="ru-UA" sz="1600" b="1" dirty="0">
                        <a:solidFill>
                          <a:schemeClr val="accent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75000"/>
                        </a:lnSpc>
                      </a:pPr>
                      <a:r>
                        <a:rPr lang="uk-UA" sz="16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Розрахунок втрат електроенергії до проведення енергозберігаючих заходів та після в рамках міжнародного українсько-німецького проєкту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4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643208"/>
                  </a:ext>
                </a:extLst>
              </a:tr>
              <a:tr h="358917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5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Лекція 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Енергетичний перехід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379500"/>
                  </a:ext>
                </a:extLst>
              </a:tr>
              <a:tr h="358917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b="1" dirty="0">
                          <a:solidFill>
                            <a:schemeClr val="accent1"/>
                          </a:solidFill>
                          <a:latin typeface="Bahnschrift Light Condensed" panose="020B0502040204020203" pitchFamily="34" charset="0"/>
                        </a:rPr>
                        <a:t>Поточний контроль</a:t>
                      </a:r>
                      <a:endParaRPr lang="ru-UA" sz="1600" b="1" dirty="0">
                        <a:solidFill>
                          <a:schemeClr val="accent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Тест 3 в системі </a:t>
                      </a:r>
                      <a:r>
                        <a:rPr lang="en-US" sz="1600" dirty="0">
                          <a:latin typeface="Bahnschrift Light Condensed" panose="020B0502040204020203" pitchFamily="34" charset="0"/>
                        </a:rPr>
                        <a:t>Moodle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endParaRPr lang="uk-UA" sz="16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07245"/>
                  </a:ext>
                </a:extLst>
              </a:tr>
              <a:tr h="358917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6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Лекція 9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Використання ВДЕ в рамках міжнародного співробітництва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981665"/>
                  </a:ext>
                </a:extLst>
              </a:tr>
              <a:tr h="358917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Поточний контроль</a:t>
                      </a:r>
                      <a:endParaRPr lang="ru-UA" sz="1600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Тест 4 в системі </a:t>
                      </a:r>
                      <a:r>
                        <a:rPr lang="en-US" sz="1600" dirty="0">
                          <a:latin typeface="Bahnschrift Light Condensed" panose="020B0502040204020203" pitchFamily="34" charset="0"/>
                        </a:rPr>
                        <a:t>Moodle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endParaRPr lang="ru-UA" sz="1600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220533"/>
                  </a:ext>
                </a:extLst>
              </a:tr>
              <a:tr h="358917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7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Лекція 10</a:t>
                      </a:r>
                      <a:endParaRPr lang="ru-UA" sz="16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Системи накопичення енергії</a:t>
                      </a:r>
                      <a:endParaRPr lang="ru-UA" sz="1600" b="1" dirty="0">
                        <a:solidFill>
                          <a:srgbClr val="C0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sz="16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0229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8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uk-UA" sz="1600" b="1" kern="1200" dirty="0">
                          <a:solidFill>
                            <a:schemeClr val="accent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Практичне заняття 3-4-5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0" indent="-463550" algn="just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effectLst/>
                          <a:latin typeface="Bahnschrift Light Condensed" panose="020B0502040204020203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Міжнародні науково-технічні конференції в енергетиці. Підготовка тез доповідей</a:t>
                      </a:r>
                    </a:p>
                  </a:txBody>
                  <a:tcPr marL="69850" marR="17780" marT="508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6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246331"/>
                  </a:ext>
                </a:extLst>
              </a:tr>
              <a:tr h="358917">
                <a:tc gridSpan="2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uk-UA" b="1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Всього</a:t>
                      </a:r>
                      <a:endParaRPr lang="ru-UA" b="1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UA" b="1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endParaRPr lang="ru-UA" b="1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uk-UA" b="1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30</a:t>
                      </a:r>
                      <a:endParaRPr lang="ru-UA" b="1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103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125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821866E-56B4-48E2-94D1-78F725BA27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092" y="142188"/>
            <a:ext cx="4127350" cy="7498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F6764DC-BFC0-4802-981E-61990F1E3E5F}"/>
              </a:ext>
            </a:extLst>
          </p:cNvPr>
          <p:cNvSpPr txBox="1"/>
          <p:nvPr/>
        </p:nvSpPr>
        <p:spPr>
          <a:xfrm>
            <a:off x="170894" y="142188"/>
            <a:ext cx="6150007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 err="1">
                <a:latin typeface="Bahnschrift Light Condensed" panose="020B0502040204020203" pitchFamily="34" charset="0"/>
              </a:rPr>
              <a:t>Політика</a:t>
            </a:r>
            <a:r>
              <a:rPr lang="ru-RU" sz="2400" dirty="0">
                <a:latin typeface="Bahnschrift Light Condensed" panose="020B0502040204020203" pitchFamily="34" charset="0"/>
              </a:rPr>
              <a:t> курсу </a:t>
            </a:r>
          </a:p>
          <a:p>
            <a:endParaRPr lang="ru-RU" sz="1600" dirty="0">
              <a:latin typeface="Bahnschrift Light Condensed" panose="020B0502040204020203" pitchFamily="34" charset="0"/>
            </a:endParaRPr>
          </a:p>
          <a:p>
            <a:r>
              <a:rPr lang="uk-UA" sz="1400" dirty="0">
                <a:latin typeface="Bahnschrift Light Condensed" panose="020B0502040204020203" pitchFamily="34" charset="0"/>
              </a:rPr>
              <a:t>Політика курсу будується на засадах академічної доброчесності</a:t>
            </a:r>
          </a:p>
          <a:p>
            <a:r>
              <a:rPr lang="ru-RU" sz="1400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https://mon.gov.ua/storage/app/media/npa/5a1fe9d9b7112.pdf</a:t>
            </a:r>
          </a:p>
          <a:p>
            <a:r>
              <a:rPr lang="ru-RU" sz="1400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https://drive.google.com/file/d/1fyh2uMJczxJ8shq9LYB9Rhs2TFsbT9bF/view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та у </a:t>
            </a:r>
            <a:r>
              <a:rPr lang="uk-UA" sz="1400" dirty="0">
                <a:latin typeface="Bahnschrift Light Condensed" panose="020B0502040204020203" pitchFamily="34" charset="0"/>
              </a:rPr>
              <a:t>відповідності зі основними напрямками стратегії розвитку академії</a:t>
            </a:r>
          </a:p>
          <a:p>
            <a:r>
              <a:rPr lang="ru-RU" sz="1400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http://www.uipa.edu.ua/ua/general-information/stratehiia-rozvytku-uip</a:t>
            </a:r>
            <a:endParaRPr lang="ru-UA" sz="1400" dirty="0">
              <a:solidFill>
                <a:srgbClr val="0070C0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0A3E98-5BCA-4530-91E0-E77940CAF262}"/>
              </a:ext>
            </a:extLst>
          </p:cNvPr>
          <p:cNvSpPr txBox="1"/>
          <p:nvPr/>
        </p:nvSpPr>
        <p:spPr>
          <a:xfrm>
            <a:off x="170894" y="1832157"/>
            <a:ext cx="710773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 err="1">
                <a:latin typeface="Bahnschrift Light Condensed" panose="020B0502040204020203" pitchFamily="34" charset="0"/>
              </a:rPr>
              <a:t>Запитання</a:t>
            </a:r>
            <a:r>
              <a:rPr lang="ru-RU" sz="2400" dirty="0">
                <a:latin typeface="Bahnschrift Light Condensed" panose="020B0502040204020203" pitchFamily="34" charset="0"/>
              </a:rPr>
              <a:t> та </a:t>
            </a:r>
            <a:r>
              <a:rPr lang="ru-RU" sz="2400" dirty="0" err="1">
                <a:latin typeface="Bahnschrift Light Condensed" panose="020B0502040204020203" pitchFamily="34" charset="0"/>
              </a:rPr>
              <a:t>завдання</a:t>
            </a:r>
            <a:r>
              <a:rPr lang="ru-RU" sz="2400" dirty="0">
                <a:latin typeface="Bahnschrift Light Condensed" panose="020B0502040204020203" pitchFamily="34" charset="0"/>
              </a:rPr>
              <a:t> до </a:t>
            </a:r>
            <a:r>
              <a:rPr lang="ru-RU" sz="2400" dirty="0" err="1">
                <a:latin typeface="Bahnschrift Light Condensed" panose="020B0502040204020203" pitchFamily="34" charset="0"/>
              </a:rPr>
              <a:t>підсумкового</a:t>
            </a:r>
            <a:r>
              <a:rPr lang="ru-RU" sz="2400" dirty="0">
                <a:latin typeface="Bahnschrift Light Condensed" panose="020B0502040204020203" pitchFamily="34" charset="0"/>
              </a:rPr>
              <a:t> контролю</a:t>
            </a:r>
          </a:p>
          <a:p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latin typeface="Bahnschrift Light Condensed" panose="020B0502040204020203" pitchFamily="34" charset="0"/>
              </a:rPr>
              <a:t>1. </a:t>
            </a:r>
            <a:r>
              <a:rPr lang="uk-UA" sz="1400" dirty="0">
                <a:latin typeface="Bahnschrift Light Condensed" panose="020B0502040204020203" pitchFamily="34" charset="0"/>
              </a:rPr>
              <a:t>Поняття енергетичної безпеки.</a:t>
            </a:r>
            <a:endParaRPr lang="ru-RU" sz="11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latin typeface="Bahnschrift Light Condensed" panose="020B0502040204020203" pitchFamily="34" charset="0"/>
              </a:rPr>
              <a:t>2. </a:t>
            </a:r>
            <a:r>
              <a:rPr lang="uk-UA" sz="1400" dirty="0">
                <a:latin typeface="Bahnschrift Light Condensed" panose="020B0502040204020203" pitchFamily="34" charset="0"/>
              </a:rPr>
              <a:t>Енергетична безпека в світі.</a:t>
            </a:r>
          </a:p>
          <a:p>
            <a:r>
              <a:rPr lang="uk-UA" sz="1400" dirty="0">
                <a:latin typeface="Bahnschrift Light Condensed" panose="020B0502040204020203" pitchFamily="34" charset="0"/>
              </a:rPr>
              <a:t>3. Правове забезпечення в рамках міжнародної співпраці</a:t>
            </a:r>
          </a:p>
          <a:p>
            <a:r>
              <a:rPr lang="uk-UA" sz="1400" dirty="0">
                <a:latin typeface="Bahnschrift Light Condensed" panose="020B0502040204020203" pitchFamily="34" charset="0"/>
              </a:rPr>
              <a:t>4. Індекс енергетичної безпеки.</a:t>
            </a:r>
          </a:p>
          <a:p>
            <a:r>
              <a:rPr lang="uk-UA" sz="1400" dirty="0">
                <a:latin typeface="Bahnschrift Light Condensed" panose="020B0502040204020203" pitchFamily="34" charset="0"/>
              </a:rPr>
              <a:t>5. Розподіл угод про співпрацю між країнами світу та Україною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6. </a:t>
            </a:r>
            <a:r>
              <a:rPr lang="uk-UA" sz="1400" dirty="0">
                <a:latin typeface="Bahnschrift Light Condensed" panose="020B0502040204020203" pitchFamily="34" charset="0"/>
              </a:rPr>
              <a:t>ENTSO-E: сутність, учасники, мета.</a:t>
            </a:r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latin typeface="Bahnschrift Light Condensed" panose="020B0502040204020203" pitchFamily="34" charset="0"/>
              </a:rPr>
              <a:t>7. </a:t>
            </a:r>
            <a:r>
              <a:rPr lang="uk-UA" sz="1400" dirty="0">
                <a:latin typeface="Bahnschrift Light Condensed" panose="020B0502040204020203" pitchFamily="34" charset="0"/>
              </a:rPr>
              <a:t>Початок приєднання України </a:t>
            </a:r>
            <a:r>
              <a:rPr lang="ru-RU" sz="1400" dirty="0">
                <a:latin typeface="Bahnschrift Light Condensed" panose="020B0502040204020203" pitchFamily="34" charset="0"/>
              </a:rPr>
              <a:t>до </a:t>
            </a:r>
            <a:r>
              <a:rPr lang="uk-UA" sz="1400" dirty="0">
                <a:latin typeface="Bahnschrift Light Condensed" panose="020B0502040204020203" pitchFamily="34" charset="0"/>
              </a:rPr>
              <a:t>ENTSO-E.</a:t>
            </a:r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latin typeface="Bahnschrift Light Condensed" panose="020B0502040204020203" pitchFamily="34" charset="0"/>
              </a:rPr>
              <a:t>8. </a:t>
            </a:r>
            <a:r>
              <a:rPr lang="uk-UA" sz="1400" dirty="0">
                <a:latin typeface="Bahnschrift Light Condensed" panose="020B0502040204020203" pitchFamily="34" charset="0"/>
              </a:rPr>
              <a:t>Атомний потенціал України: АЕС, потужності, перспективи. </a:t>
            </a:r>
          </a:p>
          <a:p>
            <a:r>
              <a:rPr lang="uk-UA" sz="1400" dirty="0">
                <a:latin typeface="Bahnschrift Light Condensed" panose="020B0502040204020203" pitchFamily="34" charset="0"/>
              </a:rPr>
              <a:t>9. Паливо для АЕС. </a:t>
            </a:r>
          </a:p>
          <a:p>
            <a:r>
              <a:rPr lang="uk-UA" sz="1400" dirty="0">
                <a:latin typeface="Bahnschrift Light Condensed" panose="020B0502040204020203" pitchFamily="34" charset="0"/>
              </a:rPr>
              <a:t>10. Поняття енергозбереження, основні </a:t>
            </a:r>
            <a:r>
              <a:rPr lang="ru-RU" sz="1400" dirty="0">
                <a:latin typeface="Bahnschrift Light Condensed" panose="020B0502040204020203" pitchFamily="34" charset="0"/>
              </a:rPr>
              <a:t>напрямки.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11. </a:t>
            </a:r>
            <a:r>
              <a:rPr lang="uk-UA" sz="1400" dirty="0">
                <a:latin typeface="Bahnschrift Light Condensed" panose="020B0502040204020203" pitchFamily="34" charset="0"/>
              </a:rPr>
              <a:t>Енергозбереження та навколишнє середовище.</a:t>
            </a:r>
          </a:p>
          <a:p>
            <a:r>
              <a:rPr lang="uk-UA" sz="1400" dirty="0">
                <a:latin typeface="Bahnschrift Light Condensed" panose="020B0502040204020203" pitchFamily="34" charset="0"/>
              </a:rPr>
              <a:t>12. Втрати тепла у приватному будинку. </a:t>
            </a:r>
          </a:p>
          <a:p>
            <a:r>
              <a:rPr lang="uk-UA" sz="1400" dirty="0">
                <a:latin typeface="Bahnschrift Light Condensed" panose="020B0502040204020203" pitchFamily="34" charset="0"/>
              </a:rPr>
              <a:t>13. Енергетичне маркування.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14. </a:t>
            </a:r>
            <a:r>
              <a:rPr lang="uk-UA" sz="1400" dirty="0">
                <a:latin typeface="Bahnschrift Light Condensed" panose="020B0502040204020203" pitchFamily="34" charset="0"/>
              </a:rPr>
              <a:t>Енергозберігаюче освітлення.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15. </a:t>
            </a:r>
            <a:r>
              <a:rPr lang="uk-UA" sz="1400" dirty="0">
                <a:latin typeface="Bahnschrift Light Condensed" panose="020B0502040204020203" pitchFamily="34" charset="0"/>
              </a:rPr>
              <a:t>Міжнародний українсько-німецький проєкт.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16. </a:t>
            </a:r>
            <a:r>
              <a:rPr lang="uk-UA" sz="1400" dirty="0">
                <a:latin typeface="Bahnschrift Light Condensed" panose="020B0502040204020203" pitchFamily="34" charset="0"/>
              </a:rPr>
              <a:t>Основні етапи тепломодернізації в рамках проєкту «</a:t>
            </a:r>
            <a:r>
              <a:rPr lang="uk-UA" sz="1400" dirty="0" err="1">
                <a:latin typeface="Bahnschrift Light Condensed" panose="020B0502040204020203" pitchFamily="34" charset="0"/>
              </a:rPr>
              <a:t>Енервиш</a:t>
            </a:r>
            <a:r>
              <a:rPr lang="uk-UA" sz="1400" dirty="0">
                <a:latin typeface="Bahnschrift Light Condensed" panose="020B0502040204020203" pitchFamily="34" charset="0"/>
              </a:rPr>
              <a:t>».</a:t>
            </a:r>
          </a:p>
          <a:p>
            <a:r>
              <a:rPr lang="uk-UA" sz="1400" dirty="0">
                <a:latin typeface="Bahnschrift Light Condensed" panose="020B0502040204020203" pitchFamily="34" charset="0"/>
              </a:rPr>
              <a:t>17. Відновлювальні джерела енергії: переваги, недоліки</a:t>
            </a:r>
            <a:r>
              <a:rPr lang="ru-RU" sz="1400" dirty="0">
                <a:latin typeface="Bahnschrift Light Condensed" panose="020B0502040204020203" pitchFamily="34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5CE810-4831-4AFD-B29B-07627EAFF083}"/>
              </a:ext>
            </a:extLst>
          </p:cNvPr>
          <p:cNvSpPr txBox="1"/>
          <p:nvPr/>
        </p:nvSpPr>
        <p:spPr>
          <a:xfrm>
            <a:off x="4887896" y="6360850"/>
            <a:ext cx="469806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Bahnschrift Light Condensed" panose="020B0502040204020203" pitchFamily="34" charset="0"/>
              </a:rPr>
              <a:t>Гарант </a:t>
            </a:r>
            <a:r>
              <a:rPr lang="uk-UA" sz="1600" dirty="0">
                <a:latin typeface="Bahnschrift Light Condensed" panose="020B0502040204020203" pitchFamily="34" charset="0"/>
              </a:rPr>
              <a:t>освітньої програми</a:t>
            </a:r>
            <a:r>
              <a:rPr lang="ru-RU" sz="1600" dirty="0">
                <a:latin typeface="Bahnschrift Light Condensed" panose="020B0502040204020203" pitchFamily="34" charset="0"/>
              </a:rPr>
              <a:t>_______________________Павло БУДАНОВ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DD23BF-5B12-4F62-B437-6AF935AE302F}"/>
              </a:ext>
            </a:extLst>
          </p:cNvPr>
          <p:cNvSpPr txBox="1"/>
          <p:nvPr/>
        </p:nvSpPr>
        <p:spPr>
          <a:xfrm>
            <a:off x="170895" y="6360850"/>
            <a:ext cx="380630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600" dirty="0">
                <a:latin typeface="Bahnschrift Light Condensed" panose="020B0502040204020203" pitchFamily="34" charset="0"/>
              </a:rPr>
              <a:t>Викладач______________________ Юлія ОЛІЙНИК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B4CDA3-5D41-4FCB-B744-D4D650E26D4C}"/>
              </a:ext>
            </a:extLst>
          </p:cNvPr>
          <p:cNvSpPr txBox="1"/>
          <p:nvPr/>
        </p:nvSpPr>
        <p:spPr>
          <a:xfrm>
            <a:off x="5768340" y="188353"/>
            <a:ext cx="633222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Bahnschrift Light Condensed" panose="020B0502040204020203" pitchFamily="34" charset="0"/>
              </a:rPr>
              <a:t>18. </a:t>
            </a:r>
            <a:r>
              <a:rPr lang="uk-UA" sz="1400" dirty="0">
                <a:latin typeface="Bahnschrift Light Condensed" panose="020B0502040204020203" pitchFamily="34" charset="0"/>
              </a:rPr>
              <a:t>Розвиток розподіленої генерації у світі. </a:t>
            </a:r>
          </a:p>
          <a:p>
            <a:r>
              <a:rPr lang="uk-UA" sz="1400" dirty="0">
                <a:latin typeface="Bahnschrift Light Condensed" panose="020B0502040204020203" pitchFamily="34" charset="0"/>
              </a:rPr>
              <a:t>19. Енергонезалежність.</a:t>
            </a:r>
          </a:p>
          <a:p>
            <a:r>
              <a:rPr lang="uk-UA" sz="1400" dirty="0">
                <a:latin typeface="Bahnschrift Light Condensed" panose="020B0502040204020203" pitchFamily="34" charset="0"/>
              </a:rPr>
              <a:t>20. Системи накопичення енергії: мета, сутність.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21. </a:t>
            </a:r>
            <a:r>
              <a:rPr lang="uk-UA" sz="1400" dirty="0">
                <a:latin typeface="Bahnschrift Light Condensed" panose="020B0502040204020203" pitchFamily="34" charset="0"/>
              </a:rPr>
              <a:t>Технології систем накопичення електроенергії.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22. </a:t>
            </a:r>
            <a:r>
              <a:rPr lang="uk-UA" sz="1400" dirty="0">
                <a:latin typeface="Bahnschrift Light Condensed" panose="020B0502040204020203" pitchFamily="34" charset="0"/>
              </a:rPr>
              <a:t>Гравітаційні системи накопичення енергії.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23. </a:t>
            </a:r>
            <a:r>
              <a:rPr lang="uk-UA" sz="1400" dirty="0">
                <a:latin typeface="Bahnschrift Light Condensed" panose="020B0502040204020203" pitchFamily="34" charset="0"/>
              </a:rPr>
              <a:t>Системи накопичення енергії: побутові та промислові зразки, існуючі і перспективні розробки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24. </a:t>
            </a:r>
            <a:r>
              <a:rPr lang="uk-UA" sz="1400" dirty="0">
                <a:latin typeface="Bahnschrift Light Condensed" panose="020B0502040204020203" pitchFamily="34" charset="0"/>
              </a:rPr>
              <a:t>Технологія Z</a:t>
            </a:r>
            <a:r>
              <a:rPr lang="de-DE" sz="1400" dirty="0">
                <a:latin typeface="Bahnschrift Light Condensed" panose="020B0502040204020203" pitchFamily="34" charset="0"/>
              </a:rPr>
              <a:t>c</a:t>
            </a:r>
            <a:r>
              <a:rPr lang="uk-UA" sz="1400" dirty="0" err="1">
                <a:latin typeface="Bahnschrift Light Condensed" panose="020B0502040204020203" pitchFamily="34" charset="0"/>
              </a:rPr>
              <a:t>ell</a:t>
            </a:r>
            <a:r>
              <a:rPr lang="uk-UA" sz="1400" dirty="0">
                <a:latin typeface="Bahnschrift Light Condensed" panose="020B0502040204020203" pitchFamily="34" charset="0"/>
              </a:rPr>
              <a:t>: переваги.</a:t>
            </a:r>
            <a:endParaRPr lang="ru-RU" sz="12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latin typeface="Bahnschrift Light Condensed" panose="020B0502040204020203" pitchFamily="34" charset="0"/>
              </a:rPr>
              <a:t>25. </a:t>
            </a:r>
            <a:r>
              <a:rPr lang="uk-UA" sz="1400" dirty="0">
                <a:latin typeface="Bahnschrift Light Condensed" panose="020B0502040204020203" pitchFamily="34" charset="0"/>
              </a:rPr>
              <a:t>Технологія </a:t>
            </a:r>
            <a:r>
              <a:rPr lang="uk-UA" sz="1400" dirty="0" err="1">
                <a:latin typeface="Bahnschrift Light Condensed" panose="020B0502040204020203" pitchFamily="34" charset="0"/>
              </a:rPr>
              <a:t>сірчано</a:t>
            </a:r>
            <a:r>
              <a:rPr lang="uk-UA" sz="1400" dirty="0">
                <a:latin typeface="Bahnschrift Light Condensed" panose="020B0502040204020203" pitchFamily="34" charset="0"/>
              </a:rPr>
              <a:t>-натрієвих </a:t>
            </a:r>
            <a:r>
              <a:rPr lang="uk-UA" sz="1400" dirty="0" err="1">
                <a:latin typeface="Bahnschrift Light Condensed" panose="020B0502040204020203" pitchFamily="34" charset="0"/>
              </a:rPr>
              <a:t>батарей</a:t>
            </a:r>
            <a:r>
              <a:rPr lang="uk-UA" sz="1400" dirty="0">
                <a:latin typeface="Bahnschrift Light Condensed" panose="020B0502040204020203" pitchFamily="34" charset="0"/>
              </a:rPr>
              <a:t> .</a:t>
            </a:r>
          </a:p>
          <a:p>
            <a:endParaRPr lang="ru-RU" sz="1400" dirty="0">
              <a:latin typeface="Bahnschrift Light Condensed" panose="020B0502040204020203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C905BF9-579A-41E4-BEFB-5DDF2FD77F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9095" y="142188"/>
            <a:ext cx="2871465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4749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</TotalTime>
  <Words>1021</Words>
  <Application>Microsoft Office PowerPoint</Application>
  <PresentationFormat>Широкоэкранный</PresentationFormat>
  <Paragraphs>191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Bahnschrift Condensed</vt:lpstr>
      <vt:lpstr>Bahnschrift Light Condensed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Моделювання процесів і систем енергетичної безпеки</dc:title>
  <dc:creator>Артем Чернюк</dc:creator>
  <cp:lastModifiedBy>Артем Чернюк</cp:lastModifiedBy>
  <cp:revision>95</cp:revision>
  <dcterms:created xsi:type="dcterms:W3CDTF">2023-07-21T08:40:22Z</dcterms:created>
  <dcterms:modified xsi:type="dcterms:W3CDTF">2023-08-31T11:49:13Z</dcterms:modified>
</cp:coreProperties>
</file>