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C8"/>
    <a:srgbClr val="006FDE"/>
    <a:srgbClr val="3399FF"/>
    <a:srgbClr val="FFFF99"/>
    <a:srgbClr val="003399"/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881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D81A9-3CC4-4792-8C86-D72E81BE6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C12809-2D5B-4493-BB48-3D56DB601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E3C2A-A35C-4258-AE41-18E905401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66D-D8C2-41D5-BF86-93A15BCC5821}" type="datetimeFigureOut">
              <a:rPr lang="x-none" smtClean="0"/>
              <a:pPr/>
              <a:t>27.08.2023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8FD4-DD15-4003-869C-0A7BC51E1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80667A-A12F-4092-9AB9-34BE5BA6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97C-E7A2-4969-BF54-04FB543D3C3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660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1B391-4EBD-4D3E-A93E-7D388F86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8E0959-FB1D-4C83-B0C6-1490E527E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800242-AA95-40B4-A28E-D74EB7553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66D-D8C2-41D5-BF86-93A15BCC5821}" type="datetimeFigureOut">
              <a:rPr lang="x-none" smtClean="0"/>
              <a:pPr/>
              <a:t>27.08.2023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959799-4025-4F8C-930A-633FBE59B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56D81F-ECCE-4150-BFE2-AB9E9A3B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97C-E7A2-4969-BF54-04FB543D3C3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301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B13831B-0C04-406A-AD61-9F98B6CC2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9F744E-1365-4986-80E3-EC8F463C7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462497-5F07-46EC-BC57-C09887B0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66D-D8C2-41D5-BF86-93A15BCC5821}" type="datetimeFigureOut">
              <a:rPr lang="x-none" smtClean="0"/>
              <a:pPr/>
              <a:t>27.08.2023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56E1BA-8BAD-43C1-8A74-BBCAE3734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A4769-B7A8-4D35-9513-435C6186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97C-E7A2-4969-BF54-04FB543D3C3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589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2EFE2-0E87-4587-B028-4B3F41A3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7765C2-EAF9-4204-80A6-4EB57ACED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873D5B-F3D0-40A3-AC43-E3626182F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66D-D8C2-41D5-BF86-93A15BCC5821}" type="datetimeFigureOut">
              <a:rPr lang="x-none" smtClean="0"/>
              <a:pPr/>
              <a:t>27.08.2023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5D9A83-F7AF-46DA-8ECA-ED9FC49F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2CCB7-E604-48FC-B1A7-1D5CDABA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97C-E7A2-4969-BF54-04FB543D3C3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234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10D54-7CB1-4D87-A8D2-45F33F4A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50320E-8AE1-4073-A29B-675826F5E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059419-B516-4245-9053-D275808E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66D-D8C2-41D5-BF86-93A15BCC5821}" type="datetimeFigureOut">
              <a:rPr lang="x-none" smtClean="0"/>
              <a:pPr/>
              <a:t>27.08.2023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55639B-D81D-47B7-8031-1A5E3DC5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75F9BA-EFBA-4FCF-AB3B-338383664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97C-E7A2-4969-BF54-04FB543D3C3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601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78EB4-8BD0-4017-9679-0BDCEEAC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D7DE05-33E3-4B3D-A65A-C4F741F44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8A0EC7-336A-4218-A79C-79C97811E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2C54F9-A994-4A99-819C-11005050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66D-D8C2-41D5-BF86-93A15BCC5821}" type="datetimeFigureOut">
              <a:rPr lang="x-none" smtClean="0"/>
              <a:pPr/>
              <a:t>27.08.2023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168D55-480A-4960-AA77-871E958A3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05A638-34F4-4015-8A4A-57905C72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97C-E7A2-4969-BF54-04FB543D3C3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848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AD7DD-D340-4D8B-8DB0-C8E9E8F5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599FB5-EFE2-4AA8-8D65-E7610C480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05922D-54E9-4C3F-A435-29D391248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4324C9-1368-4F17-BEC0-D2DFE08B4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218344-B85C-4D68-89D4-64B8BA478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BD51D7-ADDC-4909-AE3D-94AB4EEA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66D-D8C2-41D5-BF86-93A15BCC5821}" type="datetimeFigureOut">
              <a:rPr lang="x-none" smtClean="0"/>
              <a:pPr/>
              <a:t>27.08.2023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7A0721-422B-4EC8-AFA8-A4FD0A75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BC26E9-4EFA-4DC6-A3DA-8A9FBDA0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97C-E7A2-4969-BF54-04FB543D3C3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103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0D8FE-A789-41FB-B8C2-18E391068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B28ABEC-BF66-4E84-B760-BA9099FEB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66D-D8C2-41D5-BF86-93A15BCC5821}" type="datetimeFigureOut">
              <a:rPr lang="x-none" smtClean="0"/>
              <a:pPr/>
              <a:t>27.08.2023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A3BB8C-68E7-446E-B9D2-93CD752FF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FF0BE5-FED5-4EF8-9965-B31351A94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97C-E7A2-4969-BF54-04FB543D3C3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599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8F8377-2074-4D0F-AC66-CD2805ED7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66D-D8C2-41D5-BF86-93A15BCC5821}" type="datetimeFigureOut">
              <a:rPr lang="x-none" smtClean="0"/>
              <a:pPr/>
              <a:t>27.08.2023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4446D4-D601-420D-A49C-4B7773810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F09BD0-6997-48D9-B494-B1EC05A2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97C-E7A2-4969-BF54-04FB543D3C3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054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3C58E-D191-4963-8016-A5CA5552F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64BFCB-08F5-4E67-9488-88EFA4CF9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0E980A-FB61-4282-9F29-F2CA227AF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F0202B-CF64-428B-9D53-B141DC624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66D-D8C2-41D5-BF86-93A15BCC5821}" type="datetimeFigureOut">
              <a:rPr lang="x-none" smtClean="0"/>
              <a:pPr/>
              <a:t>27.08.2023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83083-6C9C-414B-A427-7BA2BCCE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F228B-2512-45F2-AEB6-62080AFD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97C-E7A2-4969-BF54-04FB543D3C3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558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D2CF6-C7A5-4934-B439-4819AE5BF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73E56E-8D2E-44C0-9796-75D54938D0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5051B0-11EA-4BD9-B547-E97029626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16C252-F2B2-4F69-ADFD-1EC35E2C5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66D-D8C2-41D5-BF86-93A15BCC5821}" type="datetimeFigureOut">
              <a:rPr lang="x-none" smtClean="0"/>
              <a:pPr/>
              <a:t>27.08.2023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02BFFD-F851-4FFE-83E9-F92ED6F20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E28930-DA66-422E-95EA-6B883C30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697C-E7A2-4969-BF54-04FB543D3C3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462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DF9EC-0E2F-48ED-BF74-78DEDFA7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08B0EE-C1F8-455D-809C-BF8B9DF1F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6E9894-F660-400E-8E53-EC12AAD61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CB66D-D8C2-41D5-BF86-93A15BCC5821}" type="datetimeFigureOut">
              <a:rPr lang="x-none" smtClean="0"/>
              <a:pPr/>
              <a:t>27.08.2023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08C0E9-D89C-48E5-9DBF-3AE496D8B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002E9E-0D9F-4FF9-9CD0-7B31A53A1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B697C-E7A2-4969-BF54-04FB543D3C3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034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9ED6B8-1B77-469E-9965-0FD63352D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383" y="2082879"/>
            <a:ext cx="4379650" cy="419546"/>
          </a:xfrm>
        </p:spPr>
        <p:txBody>
          <a:bodyPr>
            <a:normAutofit lnSpcReduction="10000"/>
          </a:bodyPr>
          <a:lstStyle/>
          <a:p>
            <a:pPr algn="r"/>
            <a:r>
              <a:rPr lang="uk-UA" dirty="0" err="1">
                <a:latin typeface="Bahnschrift Light Condensed" panose="020B0502040204020203" pitchFamily="34" charset="0"/>
              </a:rPr>
              <a:t>Силабус</a:t>
            </a:r>
            <a:r>
              <a:rPr lang="uk-UA" dirty="0">
                <a:latin typeface="Bahnschrift Light Condensed" panose="020B0502040204020203" pitchFamily="34" charset="0"/>
              </a:rPr>
              <a:t> навчальної дисципліни</a:t>
            </a:r>
            <a:endParaRPr lang="x-none" dirty="0">
              <a:latin typeface="Bahnschrift Light Condensed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E8199B-22E4-493C-9791-2CF7F5E00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522" y="189310"/>
            <a:ext cx="2872533" cy="656833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16C6068-82DC-44CF-AA52-5ADD07E4527C}"/>
              </a:ext>
            </a:extLst>
          </p:cNvPr>
          <p:cNvSpPr txBox="1">
            <a:spLocks/>
          </p:cNvSpPr>
          <p:nvPr/>
        </p:nvSpPr>
        <p:spPr>
          <a:xfrm>
            <a:off x="9748852" y="6186759"/>
            <a:ext cx="2358500" cy="384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latin typeface="Bahnschrift Light Condensed" panose="020B0502040204020203" pitchFamily="34" charset="0"/>
              </a:rPr>
              <a:t>Харків 2023</a:t>
            </a:r>
            <a:endParaRPr lang="x-none" dirty="0">
              <a:latin typeface="Bahnschrift Light Condensed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EC5006-925B-4B16-ADFF-A48A4868A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5" y="130027"/>
            <a:ext cx="1087772" cy="1330785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9B444E45-914B-4FEB-AE76-263F23978DC8}"/>
              </a:ext>
            </a:extLst>
          </p:cNvPr>
          <p:cNvSpPr txBox="1">
            <a:spLocks/>
          </p:cNvSpPr>
          <p:nvPr/>
        </p:nvSpPr>
        <p:spPr>
          <a:xfrm>
            <a:off x="930539" y="165354"/>
            <a:ext cx="6720998" cy="4165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latin typeface="Bahnschrift Light Condensed" panose="020B0502040204020203" pitchFamily="34" charset="0"/>
              </a:rPr>
              <a:t>Українська інженерно-педагогічна академія</a:t>
            </a:r>
            <a:endParaRPr lang="x-none" dirty="0">
              <a:latin typeface="Bahnschrift Light Condensed" panose="020B0502040204020203" pitchFamily="34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C9B0E5D6-0F65-413D-9814-9B28CC08F2B8}"/>
              </a:ext>
            </a:extLst>
          </p:cNvPr>
          <p:cNvSpPr txBox="1">
            <a:spLocks/>
          </p:cNvSpPr>
          <p:nvPr/>
        </p:nvSpPr>
        <p:spPr>
          <a:xfrm>
            <a:off x="2186949" y="532264"/>
            <a:ext cx="6720998" cy="4165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latin typeface="Bahnschrift Light Condensed" panose="020B0502040204020203" pitchFamily="34" charset="0"/>
              </a:rPr>
              <a:t>Кафедра маркетингу та підприємницької діяльності</a:t>
            </a:r>
            <a:endParaRPr lang="x-none" dirty="0">
              <a:latin typeface="Bahnschrift Light Condensed" panose="020B0502040204020203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CB0E6C0-6C2A-4C57-80F7-6D9FA7F1ED77}"/>
              </a:ext>
            </a:extLst>
          </p:cNvPr>
          <p:cNvSpPr txBox="1">
            <a:spLocks/>
          </p:cNvSpPr>
          <p:nvPr/>
        </p:nvSpPr>
        <p:spPr>
          <a:xfrm>
            <a:off x="2448208" y="959354"/>
            <a:ext cx="6720998" cy="4165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latin typeface="Bahnschrift Light Condensed" panose="020B0502040204020203" pitchFamily="34" charset="0"/>
              </a:rPr>
              <a:t>Освітня програма «Енергетична безпека»</a:t>
            </a:r>
            <a:endParaRPr lang="x-none" dirty="0">
              <a:latin typeface="Bahnschrift Light Condensed" panose="020B0502040204020203" pitchFamily="34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FDB2CE8A-3008-4BD5-A051-1F15A5360B8E}"/>
              </a:ext>
            </a:extLst>
          </p:cNvPr>
          <p:cNvSpPr txBox="1">
            <a:spLocks/>
          </p:cNvSpPr>
          <p:nvPr/>
        </p:nvSpPr>
        <p:spPr>
          <a:xfrm>
            <a:off x="2826488" y="1276322"/>
            <a:ext cx="6539023" cy="312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>
                <a:latin typeface="Bahnschrift Light Condensed" panose="020B0502040204020203" pitchFamily="34" charset="0"/>
              </a:rPr>
              <a:t>Спеціальність 141 Електроенергетика, електротехніка та електромеханіка</a:t>
            </a:r>
            <a:endParaRPr lang="x-none" sz="1400" dirty="0">
              <a:latin typeface="Bahnschrift Light Condensed" panose="020B0502040204020203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A7D7C88-63EF-4E51-BA36-C223AF3371BE}"/>
              </a:ext>
            </a:extLst>
          </p:cNvPr>
          <p:cNvSpPr/>
          <p:nvPr/>
        </p:nvSpPr>
        <p:spPr>
          <a:xfrm>
            <a:off x="2104318" y="2829969"/>
            <a:ext cx="9928194" cy="11797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BC3DCF6A-4D1D-4948-882C-AEA4CF557956}"/>
              </a:ext>
            </a:extLst>
          </p:cNvPr>
          <p:cNvSpPr txBox="1">
            <a:spLocks/>
          </p:cNvSpPr>
          <p:nvPr/>
        </p:nvSpPr>
        <p:spPr>
          <a:xfrm>
            <a:off x="867904" y="2207902"/>
            <a:ext cx="9566487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Bahnschrift Light Condensed" panose="020B0502040204020203" pitchFamily="34" charset="0"/>
              </a:rPr>
              <a:t>«</a:t>
            </a:r>
            <a:r>
              <a:rPr lang="uk-UA" dirty="0">
                <a:latin typeface="Bahnschrift Light Condensed" panose="020B0502040204020203" pitchFamily="34" charset="0"/>
              </a:rPr>
              <a:t>Економіко-управлінські основи енергетичної безпеки</a:t>
            </a:r>
            <a:r>
              <a:rPr lang="ru-RU" dirty="0">
                <a:latin typeface="Bahnschrift Light Condensed" panose="020B0502040204020203" pitchFamily="34" charset="0"/>
              </a:rPr>
              <a:t>»</a:t>
            </a:r>
            <a:endParaRPr lang="uk-UA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8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5F2F030-3248-41C0-BD29-DAE668412BCE}"/>
              </a:ext>
            </a:extLst>
          </p:cNvPr>
          <p:cNvSpPr/>
          <p:nvPr/>
        </p:nvSpPr>
        <p:spPr>
          <a:xfrm>
            <a:off x="488272" y="97109"/>
            <a:ext cx="4128116" cy="7490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C416691-B065-4CC6-A53F-1D9184A1243D}"/>
              </a:ext>
            </a:extLst>
          </p:cNvPr>
          <p:cNvSpPr/>
          <p:nvPr/>
        </p:nvSpPr>
        <p:spPr>
          <a:xfrm>
            <a:off x="11632" y="2819942"/>
            <a:ext cx="8869048" cy="1001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E8199B-22E4-493C-9791-2CF7F5E00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522" y="189310"/>
            <a:ext cx="2872533" cy="656833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9205BCF9-CA34-47DE-B521-756ED6030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893" y="3683556"/>
            <a:ext cx="3930836" cy="419546"/>
          </a:xfrm>
        </p:spPr>
        <p:txBody>
          <a:bodyPr>
            <a:normAutofit/>
          </a:bodyPr>
          <a:lstStyle/>
          <a:p>
            <a:r>
              <a:rPr lang="uk-UA" sz="1600" dirty="0">
                <a:latin typeface="Bahnschrift Light Condensed" panose="020B0502040204020203" pitchFamily="34" charset="0"/>
              </a:rPr>
              <a:t>Реквізити навчальної дисципліни</a:t>
            </a:r>
            <a:endParaRPr lang="x-none" sz="1600" dirty="0">
              <a:latin typeface="Bahnschrift Light Condensed" panose="020B0502040204020203" pitchFamily="34" charset="0"/>
            </a:endParaRPr>
          </a:p>
        </p:txBody>
      </p:sp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15945501-EA38-4A42-83D2-9513DBE854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435422"/>
              </p:ext>
            </p:extLst>
          </p:nvPr>
        </p:nvGraphicFramePr>
        <p:xfrm>
          <a:off x="0" y="4019109"/>
          <a:ext cx="4432710" cy="28388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18181">
                  <a:extLst>
                    <a:ext uri="{9D8B030D-6E8A-4147-A177-3AD203B41FA5}">
                      <a16:colId xmlns:a16="http://schemas.microsoft.com/office/drawing/2014/main" val="3426992760"/>
                    </a:ext>
                  </a:extLst>
                </a:gridCol>
                <a:gridCol w="2314529">
                  <a:extLst>
                    <a:ext uri="{9D8B030D-6E8A-4147-A177-3AD203B41FA5}">
                      <a16:colId xmlns:a16="http://schemas.microsoft.com/office/drawing/2014/main" val="3516619294"/>
                    </a:ext>
                  </a:extLst>
                </a:gridCol>
              </a:tblGrid>
              <a:tr h="34488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Рівень вищої освіти</a:t>
                      </a:r>
                      <a:endParaRPr lang="x-none" sz="1400" b="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Магістр</a:t>
                      </a:r>
                      <a:endParaRPr lang="x-none" sz="1400" b="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499092"/>
                  </a:ext>
                </a:extLst>
              </a:tr>
              <a:tr h="34488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Галузь знань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14 Електрична інженерія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71320"/>
                  </a:ext>
                </a:extLst>
              </a:tr>
              <a:tr h="769587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Спеціальність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141 Електроенергетика, електротехніка та електромеханіка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975762"/>
                  </a:ext>
                </a:extLst>
              </a:tr>
              <a:tr h="34488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Освітня програма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Енергетична безпека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350757"/>
                  </a:ext>
                </a:extLst>
              </a:tr>
              <a:tr h="34488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Статус дисципліни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Нормативна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41483"/>
                  </a:ext>
                </a:extLst>
              </a:tr>
              <a:tr h="34488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Форма навчання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Денна (заочна)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756237"/>
                  </a:ext>
                </a:extLst>
              </a:tr>
              <a:tr h="34488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Мова викладання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Українська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212384"/>
                  </a:ext>
                </a:extLst>
              </a:tr>
            </a:tbl>
          </a:graphicData>
        </a:graphic>
      </p:graphicFrame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2C4C4617-52B4-4180-A0EE-8A7B0FBBE4D7}"/>
              </a:ext>
            </a:extLst>
          </p:cNvPr>
          <p:cNvSpPr txBox="1">
            <a:spLocks/>
          </p:cNvSpPr>
          <p:nvPr/>
        </p:nvSpPr>
        <p:spPr>
          <a:xfrm>
            <a:off x="170854" y="97109"/>
            <a:ext cx="3930836" cy="4195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dirty="0">
                <a:latin typeface="Bahnschrift Light Condensed" panose="020B0502040204020203" pitchFamily="34" charset="0"/>
              </a:rPr>
              <a:t>Викладач</a:t>
            </a:r>
            <a:endParaRPr lang="x-none" dirty="0">
              <a:latin typeface="Bahnschrift Light Condensed" panose="020B0502040204020203" pitchFamily="34" charset="0"/>
            </a:endParaRPr>
          </a:p>
        </p:txBody>
      </p:sp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65CEA1AD-4103-4B1A-BB56-23BF762BF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694324"/>
              </p:ext>
            </p:extLst>
          </p:nvPr>
        </p:nvGraphicFramePr>
        <p:xfrm>
          <a:off x="2494953" y="514073"/>
          <a:ext cx="5830340" cy="30049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5028">
                  <a:extLst>
                    <a:ext uri="{9D8B030D-6E8A-4147-A177-3AD203B41FA5}">
                      <a16:colId xmlns:a16="http://schemas.microsoft.com/office/drawing/2014/main" val="3426992760"/>
                    </a:ext>
                  </a:extLst>
                </a:gridCol>
                <a:gridCol w="3955312">
                  <a:extLst>
                    <a:ext uri="{9D8B030D-6E8A-4147-A177-3AD203B41FA5}">
                      <a16:colId xmlns:a16="http://schemas.microsoft.com/office/drawing/2014/main" val="3516619294"/>
                    </a:ext>
                  </a:extLst>
                </a:gridCol>
              </a:tblGrid>
              <a:tr h="335374">
                <a:tc gridSpan="2"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Вікторія ЧОБІТОК</a:t>
                      </a:r>
                      <a:endParaRPr lang="x-none" sz="180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Артем Чернюк</a:t>
                      </a:r>
                      <a:endParaRPr lang="x-none" sz="140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499092"/>
                  </a:ext>
                </a:extLst>
              </a:tr>
              <a:tr h="470502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Посада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Завідувач кафедри маркетингу та торговельного підприємництва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71320"/>
                  </a:ext>
                </a:extLst>
              </a:tr>
              <a:tr h="670749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Науковий ступінь (спеціальність)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Доктор економічних наук</a:t>
                      </a:r>
                    </a:p>
                    <a:p>
                      <a:pPr algn="just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08.00.04</a:t>
                      </a:r>
                      <a:r>
                        <a:rPr lang="uk-UA" sz="1400" baseline="0" dirty="0">
                          <a:latin typeface="Bahnschrift Light Condensed" panose="020B0502040204020203" pitchFamily="34" charset="0"/>
                        </a:rPr>
                        <a:t> – економіка та управління підприємствами (за видами економічної діяльності)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975762"/>
                  </a:ext>
                </a:extLst>
              </a:tr>
              <a:tr h="26210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Наукове звання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Професор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350757"/>
                  </a:ext>
                </a:extLst>
              </a:tr>
              <a:tr h="47511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Контакти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+380676625130</a:t>
                      </a:r>
                      <a:r>
                        <a:rPr lang="en-US" sz="1400" dirty="0">
                          <a:latin typeface="Bahnschrift Light Condensed" panose="020B0502040204020203" pitchFamily="34" charset="0"/>
                        </a:rPr>
                        <a:t> (</a:t>
                      </a:r>
                      <a:r>
                        <a:rPr lang="en-US" sz="1400" dirty="0" err="1">
                          <a:latin typeface="Bahnschrift Light Condensed" panose="020B0502040204020203" pitchFamily="34" charset="0"/>
                        </a:rPr>
                        <a:t>viber</a:t>
                      </a:r>
                      <a:r>
                        <a:rPr lang="en-US" sz="1400" dirty="0">
                          <a:latin typeface="Bahnschrift Light Condensed" panose="020B0502040204020203" pitchFamily="34" charset="0"/>
                        </a:rPr>
                        <a:t>, telegram)</a:t>
                      </a:r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, </a:t>
                      </a:r>
                      <a:r>
                        <a:rPr lang="en-US" sz="1400" u="none" dirty="0">
                          <a:latin typeface="Bahnschrift Light Condensed" panose="020B0502040204020203" pitchFamily="34" charset="0"/>
                        </a:rPr>
                        <a:t>vika_chobitok</a:t>
                      </a:r>
                      <a:r>
                        <a:rPr lang="en-US" sz="1400" dirty="0">
                          <a:latin typeface="Bahnschrift Light Condensed" panose="020B0502040204020203" pitchFamily="34" charset="0"/>
                        </a:rPr>
                        <a:t>@ukr.net</a:t>
                      </a:r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, 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41483"/>
                  </a:ext>
                </a:extLst>
              </a:tr>
              <a:tr h="289748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Профіль викладача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Bahnschrift Light Condensed" panose="020B0502040204020203" pitchFamily="34" charset="0"/>
                        </a:rPr>
                        <a:t>http://mtp.uipa.edu.ua/172-2/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756237"/>
                  </a:ext>
                </a:extLst>
              </a:tr>
              <a:tr h="279479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Консультації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Щочетверга 1</a:t>
                      </a:r>
                      <a:r>
                        <a:rPr lang="en-US" sz="1400" dirty="0">
                          <a:latin typeface="Bahnschrift Light Condensed" panose="020B0502040204020203" pitchFamily="34" charset="0"/>
                        </a:rPr>
                        <a:t>4</a:t>
                      </a:r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:00 – 1</a:t>
                      </a:r>
                      <a:r>
                        <a:rPr lang="en-US" sz="1400" dirty="0">
                          <a:latin typeface="Bahnschrift Light Condensed" panose="020B0502040204020203" pitchFamily="34" charset="0"/>
                        </a:rPr>
                        <a:t>5</a:t>
                      </a:r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:00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212384"/>
                  </a:ext>
                </a:extLst>
              </a:tr>
            </a:tbl>
          </a:graphicData>
        </a:graphic>
      </p:graphicFrame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1501E8E4-56F2-4469-B3ED-6CF024D656D4}"/>
              </a:ext>
            </a:extLst>
          </p:cNvPr>
          <p:cNvSpPr txBox="1">
            <a:spLocks/>
          </p:cNvSpPr>
          <p:nvPr/>
        </p:nvSpPr>
        <p:spPr>
          <a:xfrm>
            <a:off x="8598195" y="1338179"/>
            <a:ext cx="3593805" cy="3098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dirty="0">
                <a:latin typeface="Bahnschrift Light Condensed" panose="020B0502040204020203" pitchFamily="34" charset="0"/>
              </a:rPr>
              <a:t>Обсяг навчальної дисципліни</a:t>
            </a:r>
            <a:endParaRPr lang="x-none" sz="1600" dirty="0">
              <a:latin typeface="Bahnschrift Light Condensed" panose="020B0502040204020203" pitchFamily="34" charset="0"/>
            </a:endParaRPr>
          </a:p>
        </p:txBody>
      </p:sp>
      <p:graphicFrame>
        <p:nvGraphicFramePr>
          <p:cNvPr id="12" name="Таблица 6">
            <a:extLst>
              <a:ext uri="{FF2B5EF4-FFF2-40B4-BE49-F238E27FC236}">
                <a16:creationId xmlns:a16="http://schemas.microsoft.com/office/drawing/2014/main" id="{0EFD2297-17F8-4BEB-9E99-269699EA3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117626"/>
              </p:ext>
            </p:extLst>
          </p:nvPr>
        </p:nvGraphicFramePr>
        <p:xfrm>
          <a:off x="8346558" y="1714905"/>
          <a:ext cx="3845442" cy="162371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22340">
                  <a:extLst>
                    <a:ext uri="{9D8B030D-6E8A-4147-A177-3AD203B41FA5}">
                      <a16:colId xmlns:a16="http://schemas.microsoft.com/office/drawing/2014/main" val="3426992760"/>
                    </a:ext>
                  </a:extLst>
                </a:gridCol>
                <a:gridCol w="2023102">
                  <a:extLst>
                    <a:ext uri="{9D8B030D-6E8A-4147-A177-3AD203B41FA5}">
                      <a16:colId xmlns:a16="http://schemas.microsoft.com/office/drawing/2014/main" val="3516619294"/>
                    </a:ext>
                  </a:extLst>
                </a:gridCol>
              </a:tblGrid>
              <a:tr h="414983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Загальний обсяг</a:t>
                      </a:r>
                      <a:endParaRPr lang="x-none" sz="1400" b="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120 годин (4 кредити)</a:t>
                      </a:r>
                      <a:endParaRPr lang="x-none" sz="1400" b="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499092"/>
                  </a:ext>
                </a:extLst>
              </a:tr>
              <a:tr h="378768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Лекції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26 годин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71320"/>
                  </a:ext>
                </a:extLst>
              </a:tr>
              <a:tr h="414983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Практичні заняття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14 годин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975762"/>
                  </a:ext>
                </a:extLst>
              </a:tr>
              <a:tr h="414983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Самостійна робота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80 годин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41483"/>
                  </a:ext>
                </a:extLst>
              </a:tr>
            </a:tbl>
          </a:graphicData>
        </a:graphic>
      </p:graphicFrame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E3A86C85-52FD-4A13-8C40-9A224F7B0EFC}"/>
              </a:ext>
            </a:extLst>
          </p:cNvPr>
          <p:cNvSpPr txBox="1">
            <a:spLocks/>
          </p:cNvSpPr>
          <p:nvPr/>
        </p:nvSpPr>
        <p:spPr>
          <a:xfrm>
            <a:off x="4343402" y="3724701"/>
            <a:ext cx="4093533" cy="269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sz="1600" dirty="0">
                <a:latin typeface="Bahnschrift Light Condensed" panose="020B0502040204020203" pitchFamily="34" charset="0"/>
              </a:rPr>
              <a:t>Форми контролю, система оцінювання </a:t>
            </a:r>
            <a:endParaRPr lang="x-none" sz="1600" dirty="0">
              <a:latin typeface="Bahnschrift Light Condensed" panose="020B0502040204020203" pitchFamily="34" charset="0"/>
            </a:endParaRPr>
          </a:p>
        </p:txBody>
      </p:sp>
      <p:graphicFrame>
        <p:nvGraphicFramePr>
          <p:cNvPr id="16" name="Таблица 6">
            <a:extLst>
              <a:ext uri="{FF2B5EF4-FFF2-40B4-BE49-F238E27FC236}">
                <a16:creationId xmlns:a16="http://schemas.microsoft.com/office/drawing/2014/main" id="{D013141A-1B60-4122-8A68-25457C8A2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737976"/>
              </p:ext>
            </p:extLst>
          </p:nvPr>
        </p:nvGraphicFramePr>
        <p:xfrm>
          <a:off x="4476309" y="4033907"/>
          <a:ext cx="3827720" cy="28240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83710">
                  <a:extLst>
                    <a:ext uri="{9D8B030D-6E8A-4147-A177-3AD203B41FA5}">
                      <a16:colId xmlns:a16="http://schemas.microsoft.com/office/drawing/2014/main" val="3426992760"/>
                    </a:ext>
                  </a:extLst>
                </a:gridCol>
                <a:gridCol w="1244010">
                  <a:extLst>
                    <a:ext uri="{9D8B030D-6E8A-4147-A177-3AD203B41FA5}">
                      <a16:colId xmlns:a16="http://schemas.microsoft.com/office/drawing/2014/main" val="3516619294"/>
                    </a:ext>
                  </a:extLst>
                </a:gridCol>
              </a:tblGrid>
              <a:tr h="467082">
                <a:tc>
                  <a:txBody>
                    <a:bodyPr/>
                    <a:lstStyle/>
                    <a:p>
                      <a:r>
                        <a:rPr lang="uk-UA" sz="1200" b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Поточний контроль за матеріалами лекцій</a:t>
                      </a:r>
                      <a:endParaRPr lang="x-none" sz="1200" b="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38 балів</a:t>
                      </a:r>
                      <a:endParaRPr lang="x-none" sz="1200" b="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499092"/>
                  </a:ext>
                </a:extLst>
              </a:tr>
              <a:tr h="467082">
                <a:tc>
                  <a:txBody>
                    <a:bodyPr/>
                    <a:lstStyle/>
                    <a:p>
                      <a:r>
                        <a:rPr lang="uk-UA" sz="1200" dirty="0">
                          <a:latin typeface="Bahnschrift Light Condensed" panose="020B0502040204020203" pitchFamily="34" charset="0"/>
                        </a:rPr>
                        <a:t>Захист результатів отриманих на практичних заняттях *</a:t>
                      </a:r>
                      <a:endParaRPr lang="x-none" sz="12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>
                          <a:latin typeface="Bahnschrift Light Condensed" panose="020B0502040204020203" pitchFamily="34" charset="0"/>
                        </a:rPr>
                        <a:t>35 балів</a:t>
                      </a:r>
                      <a:endParaRPr lang="x-none" sz="12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71320"/>
                  </a:ext>
                </a:extLst>
              </a:tr>
              <a:tr h="653914">
                <a:tc>
                  <a:txBody>
                    <a:bodyPr/>
                    <a:lstStyle/>
                    <a:p>
                      <a:r>
                        <a:rPr lang="uk-UA" sz="1200" dirty="0">
                          <a:latin typeface="Bahnschrift Light Condensed" panose="020B0502040204020203" pitchFamily="34" charset="0"/>
                        </a:rPr>
                        <a:t>Наукова</a:t>
                      </a:r>
                      <a:r>
                        <a:rPr lang="uk-UA" sz="1200" baseline="0" dirty="0">
                          <a:latin typeface="Bahnschrift Light Condensed" panose="020B0502040204020203" pitchFamily="34" charset="0"/>
                        </a:rPr>
                        <a:t> публікація (тези на Міжнародній конференції, наукова стаття)</a:t>
                      </a:r>
                      <a:endParaRPr lang="x-none" sz="12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>
                          <a:latin typeface="Bahnschrift Light Condensed" panose="020B0502040204020203" pitchFamily="34" charset="0"/>
                        </a:rPr>
                        <a:t>10 балів</a:t>
                      </a:r>
                      <a:endParaRPr lang="x-none" sz="12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249">
                <a:tc>
                  <a:txBody>
                    <a:bodyPr/>
                    <a:lstStyle/>
                    <a:p>
                      <a:r>
                        <a:rPr lang="uk-UA" sz="1200" dirty="0">
                          <a:latin typeface="Bahnschrift Light Condensed" panose="020B0502040204020203" pitchFamily="34" charset="0"/>
                        </a:rPr>
                        <a:t>Іспит</a:t>
                      </a:r>
                      <a:endParaRPr lang="x-none" sz="12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>
                          <a:latin typeface="Bahnschrift Light Condensed" panose="020B0502040204020203" pitchFamily="34" charset="0"/>
                        </a:rPr>
                        <a:t>17 балів</a:t>
                      </a:r>
                      <a:endParaRPr lang="x-none" sz="12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975762"/>
                  </a:ext>
                </a:extLst>
              </a:tr>
              <a:tr h="467082">
                <a:tc>
                  <a:txBody>
                    <a:bodyPr/>
                    <a:lstStyle/>
                    <a:p>
                      <a:r>
                        <a:rPr lang="uk-UA" sz="1200" dirty="0">
                          <a:latin typeface="Bahnschrift Light Condensed" panose="020B0502040204020203" pitchFamily="34" charset="0"/>
                        </a:rPr>
                        <a:t>Шкала оцінювання</a:t>
                      </a:r>
                      <a:endParaRPr lang="x-none" sz="12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>
                          <a:latin typeface="Bahnschrift Light Condensed" panose="020B0502040204020203" pitchFamily="34" charset="0"/>
                        </a:rPr>
                        <a:t>Національна та </a:t>
                      </a:r>
                      <a:r>
                        <a:rPr lang="en-US" sz="1200" dirty="0">
                          <a:latin typeface="Bahnschrift Light Condensed" panose="020B0502040204020203" pitchFamily="34" charset="0"/>
                        </a:rPr>
                        <a:t>ECTS</a:t>
                      </a:r>
                      <a:endParaRPr lang="x-none" sz="12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350757"/>
                  </a:ext>
                </a:extLst>
              </a:tr>
              <a:tr h="488684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latin typeface="Bahnschrift Light Condensed" panose="020B0502040204020203" pitchFamily="34" charset="0"/>
                        </a:rPr>
                        <a:t>*</a:t>
                      </a:r>
                      <a:r>
                        <a:rPr lang="uk-UA" sz="1200" dirty="0">
                          <a:latin typeface="Bahnschrift Light Condensed" panose="020B0502040204020203" pitchFamily="34" charset="0"/>
                        </a:rPr>
                        <a:t>обов’язково відпрацювання усіх практичних занять</a:t>
                      </a:r>
                      <a:endParaRPr lang="x-none" sz="12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41483"/>
                  </a:ext>
                </a:extLst>
              </a:tr>
            </a:tbl>
          </a:graphicData>
        </a:graphic>
      </p:graphicFrame>
      <p:graphicFrame>
        <p:nvGraphicFramePr>
          <p:cNvPr id="15" name="Таблица 6">
            <a:extLst>
              <a:ext uri="{FF2B5EF4-FFF2-40B4-BE49-F238E27FC236}">
                <a16:creationId xmlns:a16="http://schemas.microsoft.com/office/drawing/2014/main" id="{E5CA7456-9D06-4281-9E3E-7C9C7397D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211626"/>
              </p:ext>
            </p:extLst>
          </p:nvPr>
        </p:nvGraphicFramePr>
        <p:xfrm>
          <a:off x="8382172" y="4008472"/>
          <a:ext cx="3809828" cy="28495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95762">
                  <a:extLst>
                    <a:ext uri="{9D8B030D-6E8A-4147-A177-3AD203B41FA5}">
                      <a16:colId xmlns:a16="http://schemas.microsoft.com/office/drawing/2014/main" val="3426992760"/>
                    </a:ext>
                  </a:extLst>
                </a:gridCol>
                <a:gridCol w="1715861">
                  <a:extLst>
                    <a:ext uri="{9D8B030D-6E8A-4147-A177-3AD203B41FA5}">
                      <a16:colId xmlns:a16="http://schemas.microsoft.com/office/drawing/2014/main" val="3516619294"/>
                    </a:ext>
                  </a:extLst>
                </a:gridCol>
                <a:gridCol w="698205">
                  <a:extLst>
                    <a:ext uri="{9D8B030D-6E8A-4147-A177-3AD203B41FA5}">
                      <a16:colId xmlns:a16="http://schemas.microsoft.com/office/drawing/2014/main" val="912630220"/>
                    </a:ext>
                  </a:extLst>
                </a:gridCol>
              </a:tblGrid>
              <a:tr h="315642"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Кількість балів</a:t>
                      </a:r>
                      <a:endParaRPr lang="x-none" sz="1300" b="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Національна</a:t>
                      </a:r>
                      <a:endParaRPr lang="x-none" sz="1300" b="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ECTS</a:t>
                      </a:r>
                      <a:endParaRPr lang="x-none" sz="1300" b="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499092"/>
                  </a:ext>
                </a:extLst>
              </a:tr>
              <a:tr h="321313"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latin typeface="Bahnschrift Light Condensed" panose="020B0502040204020203" pitchFamily="34" charset="0"/>
                        </a:rPr>
                        <a:t>90-100</a:t>
                      </a:r>
                      <a:endParaRPr lang="x-none" sz="13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latin typeface="Bahnschrift Light Condensed" panose="020B0502040204020203" pitchFamily="34" charset="0"/>
                        </a:rPr>
                        <a:t>відмінно</a:t>
                      </a:r>
                      <a:endParaRPr lang="x-none" sz="13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Bahnschrift Light Condensed" panose="020B0502040204020203" pitchFamily="34" charset="0"/>
                        </a:rPr>
                        <a:t>A</a:t>
                      </a:r>
                      <a:endParaRPr lang="x-none" sz="13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71320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latin typeface="Bahnschrift Light Condensed" panose="020B0502040204020203" pitchFamily="34" charset="0"/>
                        </a:rPr>
                        <a:t>82-89</a:t>
                      </a:r>
                      <a:endParaRPr lang="x-none" sz="13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uk-UA" sz="1300" dirty="0">
                        <a:latin typeface="Bahnschrift Light Condensed" panose="020B0502040204020203" pitchFamily="34" charset="0"/>
                      </a:endParaRPr>
                    </a:p>
                    <a:p>
                      <a:pPr algn="ctr"/>
                      <a:r>
                        <a:rPr lang="uk-UA" sz="1300" dirty="0">
                          <a:latin typeface="Bahnschrift Light Condensed" panose="020B0502040204020203" pitchFamily="34" charset="0"/>
                        </a:rPr>
                        <a:t>добре</a:t>
                      </a:r>
                      <a:endParaRPr lang="x-none" sz="13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Bahnschrift Light Condensed" panose="020B0502040204020203" pitchFamily="34" charset="0"/>
                        </a:rPr>
                        <a:t>D</a:t>
                      </a:r>
                      <a:endParaRPr lang="x-none" sz="13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504657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latin typeface="Bahnschrift Light Condensed" panose="020B0502040204020203" pitchFamily="34" charset="0"/>
                        </a:rPr>
                        <a:t>74-81</a:t>
                      </a:r>
                      <a:endParaRPr lang="x-none" sz="13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Bahnschrift Light Condensed" panose="020B0502040204020203" pitchFamily="34" charset="0"/>
                        </a:rPr>
                        <a:t>C</a:t>
                      </a:r>
                      <a:endParaRPr lang="x-none" sz="13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67575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latin typeface="Bahnschrift Light Condensed" panose="020B0502040204020203" pitchFamily="34" charset="0"/>
                        </a:rPr>
                        <a:t>64-73</a:t>
                      </a:r>
                      <a:endParaRPr lang="x-none" sz="13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uk-UA" sz="1300" dirty="0">
                        <a:latin typeface="Bahnschrift Light Condensed" panose="020B0502040204020203" pitchFamily="34" charset="0"/>
                      </a:endParaRPr>
                    </a:p>
                    <a:p>
                      <a:pPr algn="ctr"/>
                      <a:r>
                        <a:rPr lang="uk-UA" sz="1300" dirty="0">
                          <a:latin typeface="Bahnschrift Light Condensed" panose="020B0502040204020203" pitchFamily="34" charset="0"/>
                        </a:rPr>
                        <a:t>задовільно</a:t>
                      </a:r>
                      <a:endParaRPr lang="x-none" sz="13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Bahnschrift Light Condensed" panose="020B0502040204020203" pitchFamily="34" charset="0"/>
                        </a:rPr>
                        <a:t>D</a:t>
                      </a:r>
                      <a:endParaRPr lang="x-none" sz="13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051910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latin typeface="Bahnschrift Light Condensed" panose="020B0502040204020203" pitchFamily="34" charset="0"/>
                        </a:rPr>
                        <a:t>60-63</a:t>
                      </a:r>
                      <a:endParaRPr lang="x-none" sz="13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задовільно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Bahnschrift Light Condensed" panose="020B0502040204020203" pitchFamily="34" charset="0"/>
                        </a:rPr>
                        <a:t>E</a:t>
                      </a:r>
                      <a:endParaRPr lang="x-none" sz="13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975762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latin typeface="Bahnschrift Light Condensed" panose="020B0502040204020203" pitchFamily="34" charset="0"/>
                        </a:rPr>
                        <a:t>35-59</a:t>
                      </a:r>
                      <a:endParaRPr lang="x-none" sz="13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latin typeface="Bahnschrift Light Condensed" panose="020B0502040204020203" pitchFamily="34" charset="0"/>
                        </a:rPr>
                        <a:t>незадовільно</a:t>
                      </a:r>
                      <a:r>
                        <a:rPr lang="en-US" sz="1300" dirty="0">
                          <a:latin typeface="Bahnschrift Light Condensed" panose="020B0502040204020203" pitchFamily="34" charset="0"/>
                        </a:rPr>
                        <a:t> </a:t>
                      </a:r>
                      <a:endParaRPr lang="x-none" sz="13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Bahnschrift Light Condensed" panose="020B0502040204020203" pitchFamily="34" charset="0"/>
                        </a:rPr>
                        <a:t>FX</a:t>
                      </a:r>
                      <a:endParaRPr lang="x-none" sz="13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350757"/>
                  </a:ext>
                </a:extLst>
              </a:tr>
              <a:tr h="718533"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latin typeface="Bahnschrift Light Condensed" panose="020B0502040204020203" pitchFamily="34" charset="0"/>
                        </a:rPr>
                        <a:t>0-34</a:t>
                      </a:r>
                      <a:endParaRPr lang="x-none" sz="13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latin typeface="Bahnschrift Light Condensed" panose="020B0502040204020203" pitchFamily="34" charset="0"/>
                        </a:rPr>
                        <a:t>незадовільно з повторним вивченням курсу</a:t>
                      </a:r>
                      <a:endParaRPr lang="x-none" sz="13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Bahnschrift Light Condensed" panose="020B0502040204020203" pitchFamily="34" charset="0"/>
                        </a:rPr>
                        <a:t>F</a:t>
                      </a:r>
                      <a:endParaRPr lang="x-none" sz="13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41483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9123353" y="3712166"/>
            <a:ext cx="23172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Bahnschrift Light Condensed" panose="020B0502040204020203" pitchFamily="34" charset="0"/>
              </a:rPr>
              <a:t>Шкала оцінювання</a:t>
            </a:r>
            <a:endParaRPr lang="x-none" sz="1600" dirty="0">
              <a:latin typeface="Bahnschrift Light Condensed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96" y="776177"/>
            <a:ext cx="2313319" cy="283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661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E2D3C6-1B66-403B-B852-DA5A44E9CAAC}"/>
              </a:ext>
            </a:extLst>
          </p:cNvPr>
          <p:cNvSpPr/>
          <p:nvPr/>
        </p:nvSpPr>
        <p:spPr>
          <a:xfrm>
            <a:off x="6993939" y="1945757"/>
            <a:ext cx="5065462" cy="47604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E2D45D-160F-4EE7-BF3C-4C24FFBFB1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458" y="0"/>
            <a:ext cx="4127350" cy="74987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C416691-B065-4CC6-A53F-1D9184A1243D}"/>
              </a:ext>
            </a:extLst>
          </p:cNvPr>
          <p:cNvSpPr/>
          <p:nvPr/>
        </p:nvSpPr>
        <p:spPr>
          <a:xfrm>
            <a:off x="11632" y="2819942"/>
            <a:ext cx="8869048" cy="1001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E8199B-22E4-493C-9791-2CF7F5E00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522" y="189310"/>
            <a:ext cx="2872533" cy="656833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9205BCF9-CA34-47DE-B521-756ED6030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25" y="609600"/>
            <a:ext cx="6838950" cy="3419475"/>
          </a:xfrm>
        </p:spPr>
        <p:txBody>
          <a:bodyPr>
            <a:normAutofit fontScale="25000" lnSpcReduction="20000"/>
          </a:bodyPr>
          <a:lstStyle/>
          <a:p>
            <a:pPr indent="360000" algn="just">
              <a:lnSpc>
                <a:spcPct val="110000"/>
              </a:lnSpc>
              <a:spcBef>
                <a:spcPts val="0"/>
              </a:spcBef>
            </a:pPr>
            <a:r>
              <a:rPr lang="uk-UA" sz="5200" dirty="0">
                <a:latin typeface="Bahnschrift Light Condensed" panose="020B0502040204020203" pitchFamily="34" charset="0"/>
              </a:rPr>
              <a:t>В сучасних умовах глобалізаційних змін енергетична безпека є найважливішим чинником забезпечення національної безпеки, що включає не тільки гарантії суверенітету, цілісності, захисту населення, а й повинна забезпечувати формування сприятливого природного середовища, доступності ресурсів, захисту від стихійних лих і підтримки матеріального існування.</a:t>
            </a:r>
            <a:endParaRPr lang="ru-RU" sz="5200" dirty="0">
              <a:latin typeface="Bahnschrift Light Condensed" panose="020B0502040204020203" pitchFamily="34" charset="0"/>
            </a:endParaRPr>
          </a:p>
          <a:p>
            <a:pPr indent="360000" algn="just">
              <a:lnSpc>
                <a:spcPct val="110000"/>
              </a:lnSpc>
              <a:spcBef>
                <a:spcPts val="0"/>
              </a:spcBef>
            </a:pPr>
            <a:r>
              <a:rPr lang="uk-UA" sz="5200" dirty="0">
                <a:latin typeface="Bahnschrift Light Condensed" panose="020B0502040204020203" pitchFamily="34" charset="0"/>
              </a:rPr>
              <a:t>В даний час можливість реалізації практично всього комплексу національних інтересів лежить на рівні вирішення проблем національної безпеки, основним елементом якої є енергетична безпека. Тому, досягнувши високого рівня енергетичної безпеки та енергетичної стабільності, можна забезпечити свої національні інтереси та сталий розвиток країни.</a:t>
            </a:r>
            <a:endParaRPr lang="ru-RU" sz="5200" dirty="0">
              <a:latin typeface="Bahnschrift Light Condensed" panose="020B0502040204020203" pitchFamily="34" charset="0"/>
            </a:endParaRPr>
          </a:p>
          <a:p>
            <a:pPr indent="360000" algn="just">
              <a:lnSpc>
                <a:spcPct val="110000"/>
              </a:lnSpc>
              <a:spcBef>
                <a:spcPts val="0"/>
              </a:spcBef>
            </a:pPr>
            <a:r>
              <a:rPr lang="uk-UA" sz="5200" dirty="0">
                <a:latin typeface="Bahnschrift Light Condensed" panose="020B0502040204020203" pitchFamily="34" charset="0"/>
              </a:rPr>
              <a:t>В сучасних економічних умовах, що характеризуються змінами цін на нафту та природний газ, а також зміною світової макроекономічної ситуації на енергетичних ринках, підприємства паливно-енергетичного комплексу почали активно розробляти та впроваджувати технологію </a:t>
            </a:r>
            <a:r>
              <a:rPr lang="ru-RU" sz="5200" dirty="0">
                <a:latin typeface="Bahnschrift Light Condensed" panose="020B0502040204020203" pitchFamily="34" charset="0"/>
              </a:rPr>
              <a:t>«</a:t>
            </a:r>
            <a:r>
              <a:rPr lang="en-US" sz="5200" dirty="0">
                <a:latin typeface="Bahnschrift Light Condensed" panose="020B0502040204020203" pitchFamily="34" charset="0"/>
              </a:rPr>
              <a:t>Industry</a:t>
            </a:r>
            <a:r>
              <a:rPr lang="ru-RU" sz="5200" dirty="0">
                <a:latin typeface="Bahnschrift Light Condensed" panose="020B0502040204020203" pitchFamily="34" charset="0"/>
              </a:rPr>
              <a:t> 4.0»</a:t>
            </a:r>
            <a:r>
              <a:rPr lang="uk-UA" sz="5200" dirty="0">
                <a:latin typeface="Bahnschrift Light Condensed" panose="020B0502040204020203" pitchFamily="34" charset="0"/>
              </a:rPr>
              <a:t>, яка дозволить скоротити капітал і експлуатаційні витрати, підвищення продуктивності та безпеки виробничих процесів. Цифрова трансформація </a:t>
            </a:r>
            <a:r>
              <a:rPr lang="ru-RU" sz="5200" dirty="0">
                <a:latin typeface="Bahnschrift Light Condensed" panose="020B0502040204020203" pitchFamily="34" charset="0"/>
              </a:rPr>
              <a:t>«</a:t>
            </a:r>
            <a:r>
              <a:rPr lang="en-US" sz="5200" dirty="0">
                <a:latin typeface="Bahnschrift Light Condensed" panose="020B0502040204020203" pitchFamily="34" charset="0"/>
              </a:rPr>
              <a:t>Industry</a:t>
            </a:r>
            <a:r>
              <a:rPr lang="ru-RU" sz="5200" dirty="0">
                <a:latin typeface="Bahnschrift Light Condensed" panose="020B0502040204020203" pitchFamily="34" charset="0"/>
              </a:rPr>
              <a:t> 4.0»</a:t>
            </a:r>
            <a:r>
              <a:rPr lang="uk-UA" sz="5200" dirty="0">
                <a:latin typeface="Bahnschrift Light Condensed" panose="020B0502040204020203" pitchFamily="34" charset="0"/>
              </a:rPr>
              <a:t> є інструментом реалізації ряду глобальних викликів, включаючи політичну невизначеність, нестабільність попиту, падіння видобутку енергії тощо.</a:t>
            </a:r>
            <a:endParaRPr lang="ru-RU" sz="5200" dirty="0">
              <a:latin typeface="Bahnschrift Light Condensed" panose="020B0502040204020203" pitchFamily="34" charset="0"/>
            </a:endParaRPr>
          </a:p>
          <a:p>
            <a:pPr indent="360000" algn="just">
              <a:lnSpc>
                <a:spcPct val="110000"/>
              </a:lnSpc>
              <a:spcBef>
                <a:spcPts val="0"/>
              </a:spcBef>
            </a:pPr>
            <a:r>
              <a:rPr lang="uk-UA" sz="5200" b="1" u="sng" dirty="0">
                <a:solidFill>
                  <a:srgbClr val="003399"/>
                </a:solidFill>
                <a:latin typeface="Bahnschrift Light Condensed" panose="020B0502040204020203" pitchFamily="34" charset="0"/>
              </a:rPr>
              <a:t>Метою вивчення навчальної дисципліни </a:t>
            </a:r>
            <a:r>
              <a:rPr lang="uk-UA" sz="5200" dirty="0">
                <a:latin typeface="Bahnschrift Light Condensed" panose="020B0502040204020203" pitchFamily="34" charset="0"/>
              </a:rPr>
              <a:t>є отримання знань про використання теоретико-методичних основ оцінки та аналізу стану економіко-управлінських основ енергетичної безпеки  для формування навичок розробки практичних рекомендацій щодо зниження впливу ризиків та розробки антикризових заходів.</a:t>
            </a:r>
          </a:p>
          <a:p>
            <a:pPr indent="360000" algn="just">
              <a:lnSpc>
                <a:spcPct val="110000"/>
              </a:lnSpc>
              <a:spcBef>
                <a:spcPts val="0"/>
              </a:spcBef>
            </a:pPr>
            <a:endParaRPr lang="uk-UA" sz="5600" dirty="0">
              <a:latin typeface="Bahnschrift Light Condensed" panose="020B0502040204020203" pitchFamily="34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2C4C4617-52B4-4180-A0EE-8A7B0FBBE4D7}"/>
              </a:ext>
            </a:extLst>
          </p:cNvPr>
          <p:cNvSpPr txBox="1">
            <a:spLocks/>
          </p:cNvSpPr>
          <p:nvPr/>
        </p:nvSpPr>
        <p:spPr>
          <a:xfrm>
            <a:off x="213385" y="299126"/>
            <a:ext cx="3930836" cy="4195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dirty="0">
                <a:latin typeface="Bahnschrift Light Condensed" panose="020B0502040204020203" pitchFamily="34" charset="0"/>
              </a:rPr>
              <a:t>Анотація курсу</a:t>
            </a:r>
            <a:endParaRPr lang="x-none" dirty="0">
              <a:latin typeface="Bahnschrift Light Condensed" panose="020B0502040204020203" pitchFamily="34" charset="0"/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2E1FDED1-99DF-4D68-B529-21F8F459C2C3}"/>
              </a:ext>
            </a:extLst>
          </p:cNvPr>
          <p:cNvSpPr txBox="1">
            <a:spLocks/>
          </p:cNvSpPr>
          <p:nvPr/>
        </p:nvSpPr>
        <p:spPr>
          <a:xfrm>
            <a:off x="7004572" y="857785"/>
            <a:ext cx="5065462" cy="1261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solidFill>
                  <a:srgbClr val="003399"/>
                </a:solidFill>
                <a:latin typeface="Bahnschrift Light Condensed" panose="020B0502040204020203" pitchFamily="34" charset="0"/>
              </a:rPr>
              <a:t>Результати навчання (відповідно до стандарту спеціальності та освітньої програми)</a:t>
            </a:r>
            <a:endParaRPr lang="x-none" dirty="0">
              <a:solidFill>
                <a:srgbClr val="003399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D0842D-E283-4A1B-90E0-8B41E92778A3}"/>
              </a:ext>
            </a:extLst>
          </p:cNvPr>
          <p:cNvSpPr txBox="1"/>
          <p:nvPr/>
        </p:nvSpPr>
        <p:spPr>
          <a:xfrm>
            <a:off x="7153275" y="1903228"/>
            <a:ext cx="4895494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 algn="just"/>
            <a:r>
              <a:rPr lang="uk-UA" sz="16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ПР8 Враховувати правові та економічні аспекти наукові досліджень та інноваційної діяльності.</a:t>
            </a:r>
            <a:endParaRPr lang="ru-RU" sz="1600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  <a:p>
            <a:pPr indent="180000" algn="just"/>
            <a:r>
              <a:rPr lang="uk-UA" sz="16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ПР9 Здійснювати пошук джерел ресурсної підтримки для додаткового навчання, наукової та інноваційної діяльності.</a:t>
            </a:r>
            <a:endParaRPr lang="ru-RU" sz="1600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  <a:p>
            <a:pPr indent="180000" algn="just"/>
            <a:r>
              <a:rPr lang="uk-UA" sz="16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ПР10 Презентувати матеріали досліджень на міжнародних наукових конференціях та семінарах, присвячених сучасним проблемам в області електроенергетики, електротехніки та електромеханіки. </a:t>
            </a:r>
          </a:p>
          <a:p>
            <a:pPr indent="180000" algn="just"/>
            <a:r>
              <a:rPr lang="uk-UA" sz="16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ПР14 Дотримуватися принципів та напрямів стратегії розвитку енергетичної безпеки України.</a:t>
            </a:r>
            <a:endParaRPr lang="ru-RU" sz="1600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  <a:p>
            <a:pPr indent="180000" algn="just"/>
            <a:r>
              <a:rPr lang="uk-UA" sz="16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ПР15 Поєднувати різні форми науково-дослідної роботи і практичної діяльності з метою подолання розриву між теорією і практикою, науковими досягненнями і їх практичною реалізацією.</a:t>
            </a:r>
            <a:endParaRPr lang="ru-RU" sz="1600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  <a:p>
            <a:pPr indent="180000" algn="just"/>
            <a:r>
              <a:rPr lang="uk-UA" sz="16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ПР16 Дотримуватися принципів та правил академічної доброчесності в освітній та науковій діяльності.</a:t>
            </a:r>
            <a:endParaRPr lang="ru-RU" sz="1600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  <a:p>
            <a:pPr indent="180000" algn="just"/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40185"/>
              </p:ext>
            </p:extLst>
          </p:nvPr>
        </p:nvGraphicFramePr>
        <p:xfrm>
          <a:off x="215900" y="3782567"/>
          <a:ext cx="6769100" cy="2816352"/>
        </p:xfrm>
        <a:graphic>
          <a:graphicData uri="http://schemas.openxmlformats.org/drawingml/2006/table">
            <a:tbl>
              <a:tblPr/>
              <a:tblGrid>
                <a:gridCol w="3131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8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02">
                <a:tc>
                  <a:txBody>
                    <a:bodyPr/>
                    <a:lstStyle/>
                    <a:p>
                      <a:pPr indent="1800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200" b="1" u="sng" dirty="0">
                          <a:solidFill>
                            <a:srgbClr val="003399"/>
                          </a:solidFill>
                          <a:latin typeface="Bahnschrift Light Condensed" panose="020B0502040204020203" pitchFamily="34" charset="0"/>
                          <a:ea typeface="Calibri"/>
                          <a:cs typeface="Times New Roman"/>
                        </a:rPr>
                        <a:t>Загальні компетентності: </a:t>
                      </a:r>
                      <a:endParaRPr lang="ru-RU" sz="1200" dirty="0">
                        <a:solidFill>
                          <a:srgbClr val="003399"/>
                        </a:solidFill>
                        <a:latin typeface="Bahnschrift Light Condensed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200" b="1" u="sng" dirty="0">
                          <a:solidFill>
                            <a:srgbClr val="003399"/>
                          </a:solidFill>
                          <a:latin typeface="Bahnschrift Light Condensed" panose="020B0502040204020203" pitchFamily="34" charset="0"/>
                          <a:ea typeface="Calibri"/>
                          <a:cs typeface="Times New Roman"/>
                        </a:rPr>
                        <a:t>Фахові компетентності :</a:t>
                      </a:r>
                      <a:endParaRPr lang="ru-RU" sz="1200" dirty="0">
                        <a:solidFill>
                          <a:srgbClr val="003399"/>
                        </a:solidFill>
                        <a:latin typeface="Bahnschrift Light Condensed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1656">
                <a:tc>
                  <a:txBody>
                    <a:bodyPr/>
                    <a:lstStyle/>
                    <a:p>
                      <a:pPr indent="18000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200" b="0" u="none" dirty="0">
                          <a:latin typeface="Bahnschrift Light Condensed" panose="020B0502040204020203" pitchFamily="34" charset="0"/>
                          <a:ea typeface="Calibri"/>
                          <a:cs typeface="Times New Roman"/>
                        </a:rPr>
                        <a:t>К2.Здатність до пошуку, оброблення та аналізу інформації з різних джерел. </a:t>
                      </a:r>
                      <a:endParaRPr lang="ru-RU" sz="1200" b="0" u="none" dirty="0">
                        <a:latin typeface="Bahnschrift Light Condensed" panose="020B0502040204020203" pitchFamily="34" charset="0"/>
                        <a:ea typeface="Calibri"/>
                        <a:cs typeface="Times New Roman"/>
                      </a:endParaRPr>
                    </a:p>
                    <a:p>
                      <a:pPr indent="18000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200" b="0" u="none" dirty="0">
                          <a:latin typeface="Bahnschrift Light Condensed" panose="020B0502040204020203" pitchFamily="34" charset="0"/>
                          <a:ea typeface="Calibri"/>
                          <a:cs typeface="Times New Roman"/>
                        </a:rPr>
                        <a:t>К3.Здатність до використання інформаційних і комунікаційних технологій. </a:t>
                      </a:r>
                      <a:endParaRPr lang="ru-RU" sz="1200" b="0" u="none" dirty="0">
                        <a:latin typeface="Bahnschrift Light Condensed" panose="020B0502040204020203" pitchFamily="34" charset="0"/>
                        <a:ea typeface="Calibri"/>
                        <a:cs typeface="Times New Roman"/>
                      </a:endParaRPr>
                    </a:p>
                    <a:p>
                      <a:pPr indent="18000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200" b="0" u="none" dirty="0">
                          <a:latin typeface="Bahnschrift Light Condensed" panose="020B0502040204020203" pitchFamily="34" charset="0"/>
                          <a:ea typeface="Calibri"/>
                          <a:cs typeface="Times New Roman"/>
                        </a:rPr>
                        <a:t>К4. Здатність застосовувати знання у практичних ситуаціях. </a:t>
                      </a:r>
                      <a:endParaRPr lang="ru-RU" sz="1200" b="0" u="none" dirty="0">
                        <a:latin typeface="Bahnschrift Light Condensed" panose="020B0502040204020203" pitchFamily="34" charset="0"/>
                        <a:ea typeface="Calibri"/>
                        <a:cs typeface="Times New Roman"/>
                      </a:endParaRPr>
                    </a:p>
                    <a:p>
                      <a:pPr indent="18000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200" b="0" u="none" dirty="0">
                          <a:latin typeface="Bahnschrift Light Condensed" panose="020B0502040204020203" pitchFamily="34" charset="0"/>
                          <a:ea typeface="Calibri"/>
                          <a:cs typeface="Times New Roman"/>
                        </a:rPr>
                        <a:t>К6. Здатність приймати обґрунтовані рішення. </a:t>
                      </a:r>
                      <a:endParaRPr lang="ru-RU" sz="1200" b="0" u="none" dirty="0">
                        <a:latin typeface="Bahnschrift Light Condensed" panose="020B0502040204020203" pitchFamily="34" charset="0"/>
                        <a:ea typeface="Calibri"/>
                        <a:cs typeface="Times New Roman"/>
                      </a:endParaRPr>
                    </a:p>
                    <a:p>
                      <a:pPr indent="18000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200" b="0" u="none" dirty="0">
                          <a:latin typeface="Bahnschrift Light Condensed" panose="020B0502040204020203" pitchFamily="34" charset="0"/>
                          <a:ea typeface="Calibri"/>
                          <a:cs typeface="Times New Roman"/>
                        </a:rPr>
                        <a:t>К7. Здатність вчитися та оволодівати сучасними знаннями. </a:t>
                      </a:r>
                      <a:endParaRPr lang="ru-RU" sz="1200" b="0" u="none" dirty="0">
                        <a:latin typeface="Bahnschrift Light Condensed" panose="020B0502040204020203" pitchFamily="34" charset="0"/>
                        <a:ea typeface="Calibri"/>
                        <a:cs typeface="Times New Roman"/>
                      </a:endParaRPr>
                    </a:p>
                    <a:p>
                      <a:pPr indent="18000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200" b="0" u="none" dirty="0">
                          <a:latin typeface="Bahnschrift Light Condensed" panose="020B0502040204020203" pitchFamily="34" charset="0"/>
                          <a:ea typeface="Calibri"/>
                          <a:cs typeface="Times New Roman"/>
                        </a:rPr>
                        <a:t>К8. Здатність виявляти та оцінювати ризики. </a:t>
                      </a:r>
                      <a:endParaRPr lang="ru-RU" sz="1200" b="0" u="none" dirty="0">
                        <a:latin typeface="Bahnschrift Light Condensed" panose="020B0502040204020203" pitchFamily="34" charset="0"/>
                        <a:ea typeface="Calibri"/>
                        <a:cs typeface="Times New Roman"/>
                      </a:endParaRPr>
                    </a:p>
                    <a:p>
                      <a:pPr indent="18000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200" b="0" u="none" dirty="0">
                          <a:latin typeface="Bahnschrift Light Condensed" panose="020B0502040204020203" pitchFamily="34" charset="0"/>
                          <a:ea typeface="Calibri"/>
                          <a:cs typeface="Times New Roman"/>
                        </a:rPr>
                        <a:t>К9. Здатність працювати автономно та в команді. </a:t>
                      </a:r>
                      <a:endParaRPr lang="ru-RU" sz="1200" b="0" u="none" dirty="0">
                        <a:latin typeface="Bahnschrift Light Condensed" panose="020B0502040204020203" pitchFamily="34" charset="0"/>
                        <a:ea typeface="Calibri"/>
                        <a:cs typeface="Times New Roman"/>
                      </a:endParaRPr>
                    </a:p>
                    <a:p>
                      <a:pPr indent="18000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200" b="0" u="none" dirty="0">
                          <a:latin typeface="Bahnschrift Light Condensed" panose="020B0502040204020203" pitchFamily="34" charset="0"/>
                          <a:ea typeface="Calibri"/>
                          <a:cs typeface="Times New Roman"/>
                        </a:rPr>
                        <a:t>К10. Здатність виявляти зворотні зв’язки та корегувати свої дії з їх врахуванням. </a:t>
                      </a:r>
                      <a:endParaRPr lang="ru-RU" sz="1200" b="0" u="none" dirty="0">
                        <a:latin typeface="Bahnschrift Light Condensed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К13.	Здатність планувати, організовувати та проводити наукові дослідження в області електроенергетики, електротехніки та електромеханіки</a:t>
                      </a:r>
                    </a:p>
                    <a:p>
                      <a:pPr indent="18000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200" b="0" u="none" dirty="0">
                          <a:latin typeface="Bahnschrift Light Condensed" panose="020B0502040204020203" pitchFamily="34" charset="0"/>
                          <a:ea typeface="Calibri"/>
                          <a:cs typeface="Times New Roman"/>
                        </a:rPr>
                        <a:t>К15. Здатність здійснювати аналіз техніко-економічних показників та експертизу проектно-конструкторських рішень в області електроенергетики, електротехніки та електромеханіки. </a:t>
                      </a:r>
                    </a:p>
                    <a:p>
                      <a:pPr marL="0" marR="0" indent="1800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К17.	Здатність демонструвати обізнаність з питань інтелектуальної власності та контрактів в електроенергетиці, електротехніці та електромеханіці.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indent="18000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200" b="0" u="none" dirty="0">
                          <a:latin typeface="Bahnschrift Light Condensed" panose="020B0502040204020203" pitchFamily="34" charset="0"/>
                          <a:ea typeface="Calibri"/>
                          <a:cs typeface="Times New Roman"/>
                        </a:rPr>
                        <a:t>К19. Здатність розуміти і враховувати соціальні, екологічні, етичні, економічні та комерційні міркування, що впливають на реалізацію технічних рішень в електроенергетиці, електротехніці та електромеханіці. </a:t>
                      </a:r>
                      <a:endParaRPr lang="ru-RU" sz="1200" b="0" u="none" dirty="0">
                        <a:latin typeface="Bahnschrift Light Condensed" panose="020B0502040204020203" pitchFamily="34" charset="0"/>
                        <a:ea typeface="Calibri"/>
                        <a:cs typeface="Times New Roman"/>
                      </a:endParaRPr>
                    </a:p>
                    <a:p>
                      <a:pPr indent="18000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200" b="0" u="none" dirty="0">
                          <a:latin typeface="Bahnschrift Light Condensed" panose="020B0502040204020203" pitchFamily="34" charset="0"/>
                          <a:ea typeface="Calibri"/>
                          <a:cs typeface="Times New Roman"/>
                        </a:rPr>
                        <a:t>К25. Здатність публікувати результати своїх досліджень у наукових фахових виданнях. </a:t>
                      </a:r>
                      <a:endParaRPr lang="ru-RU" sz="1200" b="0" u="none" dirty="0">
                        <a:latin typeface="Bahnschrift Light Condensed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84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F982A7-B0AF-4176-831A-1B4612BAEB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645" y="97109"/>
            <a:ext cx="4127350" cy="74987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C416691-B065-4CC6-A53F-1D9184A1243D}"/>
              </a:ext>
            </a:extLst>
          </p:cNvPr>
          <p:cNvSpPr/>
          <p:nvPr/>
        </p:nvSpPr>
        <p:spPr>
          <a:xfrm>
            <a:off x="11632" y="2819942"/>
            <a:ext cx="8869048" cy="1001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E8199B-22E4-493C-9791-2CF7F5E00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522" y="189310"/>
            <a:ext cx="2872533" cy="6568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EF90C7-410B-4714-8AC5-2AABF89AB577}"/>
              </a:ext>
            </a:extLst>
          </p:cNvPr>
          <p:cNvSpPr txBox="1"/>
          <p:nvPr/>
        </p:nvSpPr>
        <p:spPr>
          <a:xfrm>
            <a:off x="312938" y="189310"/>
            <a:ext cx="77657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Bahnschrift Light Condensed" panose="020B0502040204020203" pitchFamily="34" charset="0"/>
              </a:rPr>
              <a:t>Календарно-</a:t>
            </a:r>
            <a:r>
              <a:rPr lang="ru-RU" sz="2400" dirty="0" err="1">
                <a:latin typeface="Bahnschrift Light Condensed" panose="020B0502040204020203" pitchFamily="34" charset="0"/>
              </a:rPr>
              <a:t>тематичний</a:t>
            </a:r>
            <a:r>
              <a:rPr lang="ru-RU" sz="2400" dirty="0">
                <a:latin typeface="Bahnschrift Light Condensed" panose="020B0502040204020203" pitchFamily="34" charset="0"/>
              </a:rPr>
              <a:t> план (схема) </a:t>
            </a:r>
            <a:r>
              <a:rPr lang="ru-RU" sz="2400" dirty="0" err="1">
                <a:latin typeface="Bahnschrift Light Condensed" panose="020B0502040204020203" pitchFamily="34" charset="0"/>
              </a:rPr>
              <a:t>навчальної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err="1">
                <a:latin typeface="Bahnschrift Light Condensed" panose="020B0502040204020203" pitchFamily="34" charset="0"/>
              </a:rPr>
              <a:t>дисципліни</a:t>
            </a:r>
            <a:endParaRPr lang="x-none" sz="2400" dirty="0">
              <a:latin typeface="Bahnschrift Light Condensed" panose="020B0502040204020203" pitchFamily="34" charset="0"/>
            </a:endParaRP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0FFE8515-B218-4950-89B8-C2B389B35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901872"/>
              </p:ext>
            </p:extLst>
          </p:nvPr>
        </p:nvGraphicFramePr>
        <p:xfrm>
          <a:off x="374548" y="938344"/>
          <a:ext cx="11442903" cy="5254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45">
                  <a:extLst>
                    <a:ext uri="{9D8B030D-6E8A-4147-A177-3AD203B41FA5}">
                      <a16:colId xmlns:a16="http://schemas.microsoft.com/office/drawing/2014/main" val="461865480"/>
                    </a:ext>
                  </a:extLst>
                </a:gridCol>
                <a:gridCol w="2164880">
                  <a:extLst>
                    <a:ext uri="{9D8B030D-6E8A-4147-A177-3AD203B41FA5}">
                      <a16:colId xmlns:a16="http://schemas.microsoft.com/office/drawing/2014/main" val="467079098"/>
                    </a:ext>
                  </a:extLst>
                </a:gridCol>
                <a:gridCol w="7572652">
                  <a:extLst>
                    <a:ext uri="{9D8B030D-6E8A-4147-A177-3AD203B41FA5}">
                      <a16:colId xmlns:a16="http://schemas.microsoft.com/office/drawing/2014/main" val="3339770601"/>
                    </a:ext>
                  </a:extLst>
                </a:gridCol>
                <a:gridCol w="1093226">
                  <a:extLst>
                    <a:ext uri="{9D8B030D-6E8A-4147-A177-3AD203B41FA5}">
                      <a16:colId xmlns:a16="http://schemas.microsoft.com/office/drawing/2014/main" val="856258694"/>
                    </a:ext>
                  </a:extLst>
                </a:gridCol>
              </a:tblGrid>
              <a:tr h="492009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№ тижня</a:t>
                      </a:r>
                      <a:endParaRPr lang="x-none" sz="140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Вид і номер заняття</a:t>
                      </a:r>
                      <a:endParaRPr lang="x-none" sz="140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Тема заняття або самостійної роботи</a:t>
                      </a:r>
                      <a:endParaRPr lang="x-none" sz="140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Кількість аудиторних годин</a:t>
                      </a:r>
                      <a:endParaRPr lang="x-none" sz="140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765823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1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Лекція 1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Вступ. Істо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ричне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 підґрунтя  формування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економіко-управлінські основи енергетичної безпеки</a:t>
                      </a:r>
                      <a:endParaRPr lang="x-none" sz="140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800040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Лекція 2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Методи оцінки формування економіко-управлінських</a:t>
                      </a:r>
                      <a:r>
                        <a:rPr lang="uk-UA" sz="1400" b="0" i="0" baseline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 аспектів </a:t>
                      </a:r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енергетичної безпеки</a:t>
                      </a:r>
                      <a:endParaRPr lang="x-none" sz="1400" b="0" i="0" dirty="0">
                        <a:solidFill>
                          <a:schemeClr val="tx1"/>
                        </a:solidFill>
                        <a:latin typeface="Bahnschrift Light Condensed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057876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</a:rPr>
                        <a:t>Практичне заняття 1</a:t>
                      </a:r>
                      <a:endParaRPr lang="x-none" sz="1400" b="1" dirty="0">
                        <a:solidFill>
                          <a:srgbClr val="0070C0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</a:rPr>
                        <a:t>Аналіз методів</a:t>
                      </a:r>
                      <a:r>
                        <a:rPr lang="uk-UA" sz="1400" b="1" baseline="0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</a:rPr>
                        <a:t> формування економіко-управлінських аспектів енергетичної безпеки</a:t>
                      </a:r>
                      <a:endParaRPr lang="x-none" sz="1400" b="0" i="0" dirty="0">
                        <a:solidFill>
                          <a:srgbClr val="0064C8"/>
                        </a:solidFill>
                        <a:latin typeface="Bahnschrift Light Condensed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sz="1400" b="1" dirty="0">
                        <a:solidFill>
                          <a:srgbClr val="0070C0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988945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3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Лекція 3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Інформаційно-аналітичні аспекти формування 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економіко-управлінські основи енергетичної безпеки</a:t>
                      </a:r>
                      <a:endParaRPr lang="x-none" sz="1400" b="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554365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4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Лекція 4</a:t>
                      </a:r>
                      <a:endParaRPr lang="x-none" sz="140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Формування потенціалу  виробничих</a:t>
                      </a:r>
                      <a:r>
                        <a:rPr lang="uk-UA" sz="1400" baseline="0" dirty="0">
                          <a:latin typeface="Bahnschrift Light Condensed" panose="020B0502040204020203" pitchFamily="34" charset="0"/>
                        </a:rPr>
                        <a:t> ресурсів  для забезпечення енергетичної безпеки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4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</a:rPr>
                        <a:t>Практичне заняття 2</a:t>
                      </a:r>
                      <a:endParaRPr lang="x-none" sz="1400" b="1" dirty="0">
                        <a:solidFill>
                          <a:srgbClr val="0070C0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rgbClr val="0064C8"/>
                          </a:solidFill>
                          <a:latin typeface="Bahnschrift Light Condensed" panose="020B0502040204020203" pitchFamily="34" charset="0"/>
                        </a:rPr>
                        <a:t>Оцінка потенціалу</a:t>
                      </a:r>
                      <a:r>
                        <a:rPr lang="uk-UA" sz="1400" b="1" baseline="0" dirty="0">
                          <a:solidFill>
                            <a:srgbClr val="0064C8"/>
                          </a:solidFill>
                          <a:latin typeface="Bahnschrift Light Condensed" panose="020B0502040204020203" pitchFamily="34" charset="0"/>
                        </a:rPr>
                        <a:t> виробничих ресурсів для забезпечення енергетичної безпеки</a:t>
                      </a:r>
                      <a:endParaRPr lang="x-none" sz="1400" b="1" dirty="0">
                        <a:solidFill>
                          <a:srgbClr val="0064C8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sz="1400" b="1" dirty="0">
                        <a:solidFill>
                          <a:srgbClr val="0070C0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531405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5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Лекція 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Кадрові  аспекти  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формування 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економіко-управлінські основи енергетичної безпеки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543351"/>
                  </a:ext>
                </a:extLst>
              </a:tr>
              <a:tr h="355626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6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Лекція 6</a:t>
                      </a:r>
                      <a:endParaRPr lang="x-none" sz="140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Мотиваційні</a:t>
                      </a:r>
                      <a:r>
                        <a:rPr lang="uk-UA" sz="1400" baseline="0" dirty="0">
                          <a:latin typeface="Bahnschrift Light Condensed" panose="020B0502040204020203" pitchFamily="34" charset="0"/>
                        </a:rPr>
                        <a:t> </a:t>
                      </a:r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аспекти  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формування 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економіко-управлінські основи енергетичної безпеки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6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</a:rPr>
                        <a:t>Практичне заняття 3</a:t>
                      </a:r>
                      <a:endParaRPr lang="x-none" sz="1400" b="1">
                        <a:solidFill>
                          <a:srgbClr val="0070C0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rgbClr val="0064C8"/>
                          </a:solidFill>
                          <a:latin typeface="Bahnschrift Light Condensed" panose="020B0502040204020203" pitchFamily="34" charset="0"/>
                        </a:rPr>
                        <a:t>Оцінка кадрового</a:t>
                      </a:r>
                      <a:r>
                        <a:rPr lang="uk-UA" sz="1400" b="1" baseline="0" dirty="0">
                          <a:solidFill>
                            <a:srgbClr val="0064C8"/>
                          </a:solidFill>
                          <a:latin typeface="Bahnschrift Light Condensed" panose="020B0502040204020203" pitchFamily="34" charset="0"/>
                        </a:rPr>
                        <a:t> </a:t>
                      </a:r>
                      <a:r>
                        <a:rPr lang="uk-UA" sz="1400" b="1" dirty="0">
                          <a:solidFill>
                            <a:srgbClr val="0064C8"/>
                          </a:solidFill>
                          <a:latin typeface="Bahnschrift Light Condensed" panose="020B0502040204020203" pitchFamily="34" charset="0"/>
                        </a:rPr>
                        <a:t> потенціалу</a:t>
                      </a:r>
                      <a:r>
                        <a:rPr lang="uk-UA" sz="1400" b="1" baseline="0" dirty="0">
                          <a:solidFill>
                            <a:srgbClr val="0064C8"/>
                          </a:solidFill>
                          <a:latin typeface="Bahnschrift Light Condensed" panose="020B0502040204020203" pitchFamily="34" charset="0"/>
                        </a:rPr>
                        <a:t> для забезпечення енергетичної безпеки</a:t>
                      </a:r>
                      <a:endParaRPr lang="x-none" sz="1400" b="1">
                        <a:solidFill>
                          <a:srgbClr val="0064C8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rgbClr val="003399"/>
                          </a:solidFill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sz="1400" dirty="0">
                        <a:solidFill>
                          <a:srgbClr val="003399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7</a:t>
                      </a:r>
                      <a:endParaRPr lang="x-none" sz="140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Лекція 7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Фінансові аспекти  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формування 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економіко-управлінські основи енергетичної безпеки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643208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8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Лекція 8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Витратні</a:t>
                      </a:r>
                      <a:r>
                        <a:rPr lang="uk-UA" sz="1400" baseline="0" dirty="0">
                          <a:latin typeface="Bahnschrift Light Condensed" panose="020B0502040204020203" pitchFamily="34" charset="0"/>
                        </a:rPr>
                        <a:t>  </a:t>
                      </a:r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аспекти  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формування 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економіко-управлінські основи енергетичної безпеки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379500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8</a:t>
                      </a:r>
                      <a:endParaRPr lang="x-none" sz="140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</a:rPr>
                        <a:t>Практичне заняття 4</a:t>
                      </a:r>
                      <a:endParaRPr lang="x-none" sz="1400" b="1">
                        <a:solidFill>
                          <a:srgbClr val="0070C0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rgbClr val="0064C8"/>
                          </a:solidFill>
                          <a:latin typeface="Bahnschrift Light Condensed" panose="020B0502040204020203" pitchFamily="34" charset="0"/>
                        </a:rPr>
                        <a:t>Оцінка фінансово-витратного потенціалу</a:t>
                      </a:r>
                      <a:r>
                        <a:rPr lang="uk-UA" sz="1400" b="1" baseline="0" dirty="0">
                          <a:solidFill>
                            <a:srgbClr val="0064C8"/>
                          </a:solidFill>
                          <a:latin typeface="Bahnschrift Light Condensed" panose="020B0502040204020203" pitchFamily="34" charset="0"/>
                        </a:rPr>
                        <a:t> для забезпечення енергетичної безпеки</a:t>
                      </a:r>
                      <a:endParaRPr lang="x-none" sz="1400" b="1" dirty="0">
                        <a:solidFill>
                          <a:srgbClr val="0064C8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sz="1400" b="1" dirty="0">
                        <a:solidFill>
                          <a:srgbClr val="0070C0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207245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8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Bahnschrift Light Condensed" panose="020B0502040204020203" pitchFamily="34" charset="0"/>
                        </a:rPr>
                        <a:t>Поточний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Bahnschrift Light Condensed" panose="020B0502040204020203" pitchFamily="34" charset="0"/>
                        </a:rPr>
                        <a:t> контроль 1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b="1" dirty="0">
                        <a:solidFill>
                          <a:srgbClr val="FF0000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220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125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C416691-B065-4CC6-A53F-1D9184A1243D}"/>
              </a:ext>
            </a:extLst>
          </p:cNvPr>
          <p:cNvSpPr/>
          <p:nvPr/>
        </p:nvSpPr>
        <p:spPr>
          <a:xfrm>
            <a:off x="11632" y="2819942"/>
            <a:ext cx="8869048" cy="1001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E8199B-22E4-493C-9791-2CF7F5E00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522" y="189310"/>
            <a:ext cx="2872533" cy="6568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EF90C7-410B-4714-8AC5-2AABF89AB577}"/>
              </a:ext>
            </a:extLst>
          </p:cNvPr>
          <p:cNvSpPr txBox="1"/>
          <p:nvPr/>
        </p:nvSpPr>
        <p:spPr>
          <a:xfrm>
            <a:off x="374548" y="310006"/>
            <a:ext cx="77657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Bahnschrift Light Condensed" panose="020B0502040204020203" pitchFamily="34" charset="0"/>
              </a:rPr>
              <a:t>Календарно-</a:t>
            </a:r>
            <a:r>
              <a:rPr lang="ru-RU" sz="2400" dirty="0" err="1">
                <a:latin typeface="Bahnschrift Light Condensed" panose="020B0502040204020203" pitchFamily="34" charset="0"/>
              </a:rPr>
              <a:t>тематичний</a:t>
            </a:r>
            <a:r>
              <a:rPr lang="ru-RU" sz="2400" dirty="0">
                <a:latin typeface="Bahnschrift Light Condensed" panose="020B0502040204020203" pitchFamily="34" charset="0"/>
              </a:rPr>
              <a:t> план (схема) </a:t>
            </a:r>
            <a:r>
              <a:rPr lang="ru-RU" sz="2400" dirty="0" err="1">
                <a:latin typeface="Bahnschrift Light Condensed" panose="020B0502040204020203" pitchFamily="34" charset="0"/>
              </a:rPr>
              <a:t>навчальної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err="1">
                <a:latin typeface="Bahnschrift Light Condensed" panose="020B0502040204020203" pitchFamily="34" charset="0"/>
              </a:rPr>
              <a:t>дисципліни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1600" dirty="0">
                <a:latin typeface="Bahnschrift Light Condensed" panose="020B0502040204020203" pitchFamily="34" charset="0"/>
              </a:rPr>
              <a:t>(</a:t>
            </a:r>
            <a:r>
              <a:rPr lang="ru-RU" sz="1600" dirty="0" err="1">
                <a:latin typeface="Bahnschrift Light Condensed" panose="020B0502040204020203" pitchFamily="34" charset="0"/>
              </a:rPr>
              <a:t>продовження</a:t>
            </a:r>
            <a:r>
              <a:rPr lang="ru-RU" sz="1600" dirty="0">
                <a:latin typeface="Bahnschrift Light Condensed" panose="020B0502040204020203" pitchFamily="34" charset="0"/>
              </a:rPr>
              <a:t>)</a:t>
            </a:r>
            <a:endParaRPr lang="x-none" sz="1600" dirty="0">
              <a:latin typeface="Bahnschrift Light Condensed" panose="020B0502040204020203" pitchFamily="34" charset="0"/>
            </a:endParaRP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0FFE8515-B218-4950-89B8-C2B389B35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034852"/>
              </p:ext>
            </p:extLst>
          </p:nvPr>
        </p:nvGraphicFramePr>
        <p:xfrm>
          <a:off x="374548" y="1031692"/>
          <a:ext cx="11442903" cy="422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45">
                  <a:extLst>
                    <a:ext uri="{9D8B030D-6E8A-4147-A177-3AD203B41FA5}">
                      <a16:colId xmlns:a16="http://schemas.microsoft.com/office/drawing/2014/main" val="461865480"/>
                    </a:ext>
                  </a:extLst>
                </a:gridCol>
                <a:gridCol w="2148396">
                  <a:extLst>
                    <a:ext uri="{9D8B030D-6E8A-4147-A177-3AD203B41FA5}">
                      <a16:colId xmlns:a16="http://schemas.microsoft.com/office/drawing/2014/main" val="467079098"/>
                    </a:ext>
                  </a:extLst>
                </a:gridCol>
                <a:gridCol w="7589136">
                  <a:extLst>
                    <a:ext uri="{9D8B030D-6E8A-4147-A177-3AD203B41FA5}">
                      <a16:colId xmlns:a16="http://schemas.microsoft.com/office/drawing/2014/main" val="3339770601"/>
                    </a:ext>
                  </a:extLst>
                </a:gridCol>
                <a:gridCol w="1093226">
                  <a:extLst>
                    <a:ext uri="{9D8B030D-6E8A-4147-A177-3AD203B41FA5}">
                      <a16:colId xmlns:a16="http://schemas.microsoft.com/office/drawing/2014/main" val="856258694"/>
                    </a:ext>
                  </a:extLst>
                </a:gridCol>
              </a:tblGrid>
              <a:tr h="492009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№ тижня</a:t>
                      </a:r>
                      <a:endParaRPr lang="x-none" sz="140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Вид і номер заняття</a:t>
                      </a:r>
                      <a:endParaRPr lang="x-none" sz="140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Тема заняття або самостійної роботи</a:t>
                      </a:r>
                      <a:endParaRPr lang="x-none" sz="140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Кількість аудиторних годин</a:t>
                      </a:r>
                      <a:endParaRPr lang="x-none" sz="140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765823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9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Лекція 9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Ринкові та зовнішньоекономічні аспекти формування 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економіко-управлінські основи енергетичної безпеки</a:t>
                      </a:r>
                      <a:endParaRPr lang="x-none" sz="1400" b="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800040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10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Лекція 10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latin typeface="Bahnschrift Light Condensed" panose="020B0502040204020203" pitchFamily="34" charset="0"/>
                        </a:rPr>
                        <a:t>Експортно-імпортні аспекти</a:t>
                      </a:r>
                      <a:r>
                        <a:rPr lang="uk-UA" sz="1400" b="0" baseline="0" dirty="0">
                          <a:latin typeface="Bahnschrift Light Condensed" panose="020B0502040204020203" pitchFamily="34" charset="0"/>
                        </a:rPr>
                        <a:t> 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формування 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економіко-управлінські основи енергетичної безпеки</a:t>
                      </a:r>
                      <a:endParaRPr lang="x-none" sz="1400" b="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057876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10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</a:rPr>
                        <a:t>Практичне заняття 5</a:t>
                      </a:r>
                      <a:endParaRPr lang="x-none" sz="1400" b="1" dirty="0">
                        <a:solidFill>
                          <a:srgbClr val="0070C0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rgbClr val="0064C8"/>
                          </a:solidFill>
                          <a:latin typeface="Bahnschrift Light Condensed" panose="020B0502040204020203" pitchFamily="34" charset="0"/>
                        </a:rPr>
                        <a:t>Оцінка експортно-імпортних операцій  при </a:t>
                      </a:r>
                      <a:r>
                        <a:rPr lang="uk-UA" sz="1400" b="0" baseline="0" dirty="0">
                          <a:solidFill>
                            <a:srgbClr val="0064C8"/>
                          </a:solidFill>
                          <a:latin typeface="Bahnschrift Light Condensed" panose="020B0502040204020203" pitchFamily="34" charset="0"/>
                        </a:rPr>
                        <a:t>формуванні </a:t>
                      </a:r>
                      <a:r>
                        <a:rPr lang="uk-UA" sz="1400" b="0" dirty="0">
                          <a:solidFill>
                            <a:srgbClr val="0064C8"/>
                          </a:solidFill>
                          <a:latin typeface="Bahnschrift Light Condensed" panose="020B0502040204020203" pitchFamily="34" charset="0"/>
                        </a:rPr>
                        <a:t>економіко-управлінські основи енергетичної безпеки</a:t>
                      </a:r>
                      <a:endParaRPr lang="x-none" sz="1400" b="0" dirty="0">
                        <a:solidFill>
                          <a:srgbClr val="0064C8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sz="1400" b="1" dirty="0">
                        <a:solidFill>
                          <a:srgbClr val="0070C0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988945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11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Лекція 11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Сутність</a:t>
                      </a:r>
                      <a:r>
                        <a:rPr lang="uk-UA" sz="1400" baseline="0" dirty="0">
                          <a:latin typeface="Bahnschrift Light Condensed" panose="020B0502040204020203" pitchFamily="34" charset="0"/>
                        </a:rPr>
                        <a:t> ризиків 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при забезпечення енергетичної безпеки</a:t>
                      </a:r>
                      <a:endParaRPr lang="x-none" sz="1400" b="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531405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12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Лекція 12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Стратегічне планування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  при забезпечення енергетичної безпеки</a:t>
                      </a:r>
                      <a:endParaRPr lang="x-none" sz="1400" b="0" dirty="0">
                        <a:solidFill>
                          <a:schemeClr val="tx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543351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12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</a:rPr>
                        <a:t>Практичне заняття 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rgbClr val="0064C8"/>
                          </a:solidFill>
                          <a:latin typeface="Bahnschrift Light Condensed" panose="020B0502040204020203" pitchFamily="34" charset="0"/>
                        </a:rPr>
                        <a:t>Оцінка ризиків </a:t>
                      </a:r>
                      <a:r>
                        <a:rPr lang="uk-UA" sz="1400" b="0" baseline="0" dirty="0">
                          <a:solidFill>
                            <a:srgbClr val="0064C8"/>
                          </a:solidFill>
                          <a:latin typeface="Bahnschrift Light Condensed" panose="020B0502040204020203" pitchFamily="34" charset="0"/>
                        </a:rPr>
                        <a:t>при забезпечення енергетичної безпеки</a:t>
                      </a:r>
                      <a:endParaRPr lang="x-none" sz="1400" b="0" dirty="0">
                        <a:solidFill>
                          <a:srgbClr val="0064C8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sz="1400" b="1" dirty="0">
                        <a:solidFill>
                          <a:srgbClr val="0070C0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643208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13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Лекція 13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Міжнародний досвід  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формування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Bahnschrift Light Condensed" panose="020B0502040204020203" pitchFamily="34" charset="0"/>
                        </a:rPr>
                        <a:t>економіко-управлінські основи енергетичної безпеки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379500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13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rgbClr val="0070C0"/>
                          </a:solidFill>
                          <a:latin typeface="Bahnschrift Light Condensed" panose="020B0502040204020203" pitchFamily="34" charset="0"/>
                        </a:rPr>
                        <a:t>Практичне заняття 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Bahnschrift Light Condensed" panose="020B0502040204020203" pitchFamily="34" charset="0"/>
                        </a:rPr>
                        <a:t>2</a:t>
                      </a:r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rgbClr val="FF0000"/>
                          </a:solidFill>
                          <a:latin typeface="Bahnschrift Light Condensed" panose="020B0502040204020203" pitchFamily="34" charset="0"/>
                        </a:rPr>
                        <a:t>Поточний контроль 2</a:t>
                      </a:r>
                      <a:endParaRPr lang="x-none" sz="1400" b="1" dirty="0">
                        <a:solidFill>
                          <a:srgbClr val="FF0000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400" b="1" dirty="0">
                        <a:solidFill>
                          <a:srgbClr val="FF0000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60122"/>
                  </a:ext>
                </a:extLst>
              </a:tr>
              <a:tr h="347300"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bg1"/>
                          </a:solidFill>
                          <a:latin typeface="Bahnschrift Light Condensed" panose="020B0502040204020203" pitchFamily="34" charset="0"/>
                        </a:rPr>
                        <a:t>Всього</a:t>
                      </a:r>
                      <a:endParaRPr lang="x-none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1"/>
                          </a:solidFill>
                          <a:latin typeface="Bahnschrift Light Condensed" panose="020B0502040204020203" pitchFamily="34" charset="0"/>
                        </a:rPr>
                        <a:t>40</a:t>
                      </a:r>
                      <a:endParaRPr lang="x-none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0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54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21866E-56B4-48E2-94D1-78F725BA27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092" y="142188"/>
            <a:ext cx="4127350" cy="749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6764DC-BFC0-4802-981E-61990F1E3E5F}"/>
              </a:ext>
            </a:extLst>
          </p:cNvPr>
          <p:cNvSpPr txBox="1"/>
          <p:nvPr/>
        </p:nvSpPr>
        <p:spPr>
          <a:xfrm>
            <a:off x="170894" y="142188"/>
            <a:ext cx="615000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latin typeface="Bahnschrift Light Condensed" panose="020B0502040204020203" pitchFamily="34" charset="0"/>
              </a:rPr>
              <a:t>Політики</a:t>
            </a:r>
            <a:r>
              <a:rPr lang="ru-RU" sz="2400" dirty="0">
                <a:latin typeface="Bahnschrift Light Condensed" panose="020B0502040204020203" pitchFamily="34" charset="0"/>
              </a:rPr>
              <a:t> курсу </a:t>
            </a:r>
          </a:p>
          <a:p>
            <a:endParaRPr lang="ru-RU" sz="1600" dirty="0">
              <a:latin typeface="Bahnschrift Light Condensed" panose="020B0502040204020203" pitchFamily="34" charset="0"/>
            </a:endParaRPr>
          </a:p>
          <a:p>
            <a:r>
              <a:rPr lang="ru-RU" sz="1400" dirty="0" err="1">
                <a:latin typeface="Bahnschrift Light Condensed" panose="020B0502040204020203" pitchFamily="34" charset="0"/>
              </a:rPr>
              <a:t>Політика</a:t>
            </a:r>
            <a:r>
              <a:rPr lang="ru-RU" sz="1400" dirty="0">
                <a:latin typeface="Bahnschrift Light Condensed" panose="020B0502040204020203" pitchFamily="34" charset="0"/>
              </a:rPr>
              <a:t> курсу </a:t>
            </a:r>
            <a:r>
              <a:rPr lang="ru-RU" sz="1400" dirty="0" err="1">
                <a:latin typeface="Bahnschrift Light Condensed" panose="020B0502040204020203" pitchFamily="34" charset="0"/>
              </a:rPr>
              <a:t>будується</a:t>
            </a:r>
            <a:r>
              <a:rPr lang="ru-RU" sz="1400" dirty="0">
                <a:latin typeface="Bahnschrift Light Condensed" panose="020B0502040204020203" pitchFamily="34" charset="0"/>
              </a:rPr>
              <a:t> на засадах </a:t>
            </a:r>
            <a:r>
              <a:rPr lang="ru-RU" sz="1400" dirty="0" err="1">
                <a:latin typeface="Bahnschrift Light Condensed" panose="020B0502040204020203" pitchFamily="34" charset="0"/>
              </a:rPr>
              <a:t>академічної</a:t>
            </a:r>
            <a:r>
              <a:rPr lang="ru-RU" sz="1400" dirty="0">
                <a:latin typeface="Bahnschrift Light Condensed" panose="020B0502040204020203" pitchFamily="34" charset="0"/>
              </a:rPr>
              <a:t> </a:t>
            </a:r>
            <a:r>
              <a:rPr lang="ru-RU" sz="1400" dirty="0" err="1">
                <a:latin typeface="Bahnschrift Light Condensed" panose="020B0502040204020203" pitchFamily="34" charset="0"/>
              </a:rPr>
              <a:t>доброчесності</a:t>
            </a:r>
            <a:endParaRPr lang="ru-RU" sz="1400" dirty="0">
              <a:latin typeface="Bahnschrift Light Condensed" panose="020B0502040204020203" pitchFamily="34" charset="0"/>
            </a:endParaRPr>
          </a:p>
          <a:p>
            <a:r>
              <a:rPr lang="ru-RU" sz="1400" dirty="0">
                <a:solidFill>
                  <a:srgbClr val="0070C0"/>
                </a:solidFill>
                <a:latin typeface="Bahnschrift Light Condensed" panose="020B0502040204020203" pitchFamily="34" charset="0"/>
              </a:rPr>
              <a:t>https://mon.gov.ua/storage/app/media/npa/5a1fe9d9b7112.pdf</a:t>
            </a:r>
          </a:p>
          <a:p>
            <a:r>
              <a:rPr lang="ru-RU" sz="1400" dirty="0">
                <a:solidFill>
                  <a:srgbClr val="0070C0"/>
                </a:solidFill>
                <a:latin typeface="Bahnschrift Light Condensed" panose="020B0502040204020203" pitchFamily="34" charset="0"/>
              </a:rPr>
              <a:t>https://drive.google.com/file/d/1fyh2uMJczxJ8shq9LYB9Rhs2TFsbT9bF/view</a:t>
            </a:r>
          </a:p>
          <a:p>
            <a:r>
              <a:rPr lang="ru-RU" sz="1400" dirty="0">
                <a:latin typeface="Bahnschrift Light Condensed" panose="020B0502040204020203" pitchFamily="34" charset="0"/>
              </a:rPr>
              <a:t>та у </a:t>
            </a:r>
            <a:r>
              <a:rPr lang="ru-RU" sz="1400" dirty="0" err="1">
                <a:latin typeface="Bahnschrift Light Condensed" panose="020B0502040204020203" pitchFamily="34" charset="0"/>
              </a:rPr>
              <a:t>відповідності</a:t>
            </a:r>
            <a:r>
              <a:rPr lang="ru-RU" sz="1400" dirty="0">
                <a:latin typeface="Bahnschrift Light Condensed" panose="020B0502040204020203" pitchFamily="34" charset="0"/>
              </a:rPr>
              <a:t> </a:t>
            </a:r>
            <a:r>
              <a:rPr lang="ru-RU" sz="1400" dirty="0" err="1">
                <a:latin typeface="Bahnschrift Light Condensed" panose="020B0502040204020203" pitchFamily="34" charset="0"/>
              </a:rPr>
              <a:t>зі</a:t>
            </a:r>
            <a:r>
              <a:rPr lang="ru-RU" sz="1400" dirty="0">
                <a:latin typeface="Bahnschrift Light Condensed" panose="020B0502040204020203" pitchFamily="34" charset="0"/>
              </a:rPr>
              <a:t> </a:t>
            </a:r>
            <a:r>
              <a:rPr lang="ru-RU" sz="1400" dirty="0" err="1">
                <a:latin typeface="Bahnschrift Light Condensed" panose="020B0502040204020203" pitchFamily="34" charset="0"/>
              </a:rPr>
              <a:t>основними</a:t>
            </a:r>
            <a:r>
              <a:rPr lang="ru-RU" sz="1400" dirty="0">
                <a:latin typeface="Bahnschrift Light Condensed" panose="020B0502040204020203" pitchFamily="34" charset="0"/>
              </a:rPr>
              <a:t> </a:t>
            </a:r>
            <a:r>
              <a:rPr lang="ru-RU" sz="1400" dirty="0" err="1">
                <a:latin typeface="Bahnschrift Light Condensed" panose="020B0502040204020203" pitchFamily="34" charset="0"/>
              </a:rPr>
              <a:t>напрямками</a:t>
            </a:r>
            <a:r>
              <a:rPr lang="ru-RU" sz="1400" dirty="0">
                <a:latin typeface="Bahnschrift Light Condensed" panose="020B0502040204020203" pitchFamily="34" charset="0"/>
              </a:rPr>
              <a:t> </a:t>
            </a:r>
            <a:r>
              <a:rPr lang="ru-RU" sz="1400" dirty="0" err="1">
                <a:latin typeface="Bahnschrift Light Condensed" panose="020B0502040204020203" pitchFamily="34" charset="0"/>
              </a:rPr>
              <a:t>стратегії</a:t>
            </a:r>
            <a:r>
              <a:rPr lang="ru-RU" sz="1400" dirty="0">
                <a:latin typeface="Bahnschrift Light Condensed" panose="020B0502040204020203" pitchFamily="34" charset="0"/>
              </a:rPr>
              <a:t> </a:t>
            </a:r>
            <a:r>
              <a:rPr lang="ru-RU" sz="1400" dirty="0" err="1">
                <a:latin typeface="Bahnschrift Light Condensed" panose="020B0502040204020203" pitchFamily="34" charset="0"/>
              </a:rPr>
              <a:t>розвитку</a:t>
            </a:r>
            <a:r>
              <a:rPr lang="ru-RU" sz="1400" dirty="0">
                <a:latin typeface="Bahnschrift Light Condensed" panose="020B0502040204020203" pitchFamily="34" charset="0"/>
              </a:rPr>
              <a:t> </a:t>
            </a:r>
            <a:r>
              <a:rPr lang="ru-RU" sz="1400" dirty="0" err="1">
                <a:latin typeface="Bahnschrift Light Condensed" panose="020B0502040204020203" pitchFamily="34" charset="0"/>
              </a:rPr>
              <a:t>академії</a:t>
            </a:r>
            <a:endParaRPr lang="ru-RU" sz="1400" dirty="0">
              <a:latin typeface="Bahnschrift Light Condensed" panose="020B0502040204020203" pitchFamily="34" charset="0"/>
            </a:endParaRPr>
          </a:p>
          <a:p>
            <a:r>
              <a:rPr lang="ru-RU" sz="1400" dirty="0">
                <a:solidFill>
                  <a:srgbClr val="0070C0"/>
                </a:solidFill>
                <a:latin typeface="Bahnschrift Light Condensed" panose="020B0502040204020203" pitchFamily="34" charset="0"/>
              </a:rPr>
              <a:t>http://www.uipa.edu.ua/ua/general-information/stratehiia-rozvytku-uip</a:t>
            </a:r>
            <a:endParaRPr lang="x-none" sz="1400" dirty="0">
              <a:solidFill>
                <a:srgbClr val="0070C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0A3E98-5BCA-4530-91E0-E77940CAF262}"/>
              </a:ext>
            </a:extLst>
          </p:cNvPr>
          <p:cNvSpPr txBox="1"/>
          <p:nvPr/>
        </p:nvSpPr>
        <p:spPr>
          <a:xfrm>
            <a:off x="149629" y="2169042"/>
            <a:ext cx="568919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Bahnschrift Light Condensed" panose="020B0502040204020203" pitchFamily="34" charset="0"/>
              </a:rPr>
              <a:t>Запитання</a:t>
            </a:r>
            <a:r>
              <a:rPr lang="ru-RU" sz="2400" dirty="0">
                <a:latin typeface="Bahnschrift Light Condensed" panose="020B0502040204020203" pitchFamily="34" charset="0"/>
              </a:rPr>
              <a:t> та </a:t>
            </a:r>
            <a:r>
              <a:rPr lang="ru-RU" sz="2400" dirty="0" err="1">
                <a:latin typeface="Bahnschrift Light Condensed" panose="020B0502040204020203" pitchFamily="34" charset="0"/>
              </a:rPr>
              <a:t>завдання</a:t>
            </a:r>
            <a:r>
              <a:rPr lang="ru-RU" sz="2400" dirty="0">
                <a:latin typeface="Bahnschrift Light Condensed" panose="020B0502040204020203" pitchFamily="34" charset="0"/>
              </a:rPr>
              <a:t> до </a:t>
            </a:r>
            <a:r>
              <a:rPr lang="ru-RU" sz="2400" dirty="0" err="1">
                <a:latin typeface="Bahnschrift Light Condensed" panose="020B0502040204020203" pitchFamily="34" charset="0"/>
              </a:rPr>
              <a:t>підсумкового</a:t>
            </a:r>
            <a:r>
              <a:rPr lang="ru-RU" sz="2400" dirty="0">
                <a:latin typeface="Bahnschrift Light Condensed" panose="020B0502040204020203" pitchFamily="34" charset="0"/>
              </a:rPr>
              <a:t> контролю</a:t>
            </a:r>
          </a:p>
          <a:p>
            <a:pPr lvl="0" indent="361950">
              <a:buFont typeface="+mj-lt"/>
              <a:buAutoNum type="arabicPeriod"/>
            </a:pPr>
            <a:r>
              <a:rPr lang="uk-UA" sz="1300" dirty="0">
                <a:latin typeface="Bahnschrift Light Condensed" panose="020B0502040204020203" pitchFamily="34" charset="0"/>
              </a:rPr>
              <a:t>Поняття індикаторів і складових структури економіко-управлінські основи енергетичної безпеки.</a:t>
            </a:r>
            <a:endParaRPr lang="ru-RU" sz="1300" dirty="0">
              <a:latin typeface="Bahnschrift Light Condensed" panose="020B0502040204020203" pitchFamily="34" charset="0"/>
            </a:endParaRPr>
          </a:p>
          <a:p>
            <a:pPr lvl="0" indent="361950">
              <a:buFont typeface="+mj-lt"/>
              <a:buAutoNum type="arabicPeriod"/>
            </a:pPr>
            <a:r>
              <a:rPr lang="uk-UA" sz="1300" dirty="0">
                <a:latin typeface="Bahnschrift Light Condensed" panose="020B0502040204020203" pitchFamily="34" charset="0"/>
              </a:rPr>
              <a:t>Економіко-управлінські основи енергетичної безпеки у фінансовій сфері. </a:t>
            </a:r>
            <a:endParaRPr lang="ru-RU" sz="1300" dirty="0">
              <a:latin typeface="Bahnschrift Light Condensed" panose="020B0502040204020203" pitchFamily="34" charset="0"/>
            </a:endParaRPr>
          </a:p>
          <a:p>
            <a:pPr lvl="0" indent="361950">
              <a:buFont typeface="+mj-lt"/>
              <a:buAutoNum type="arabicPeriod"/>
            </a:pPr>
            <a:r>
              <a:rPr lang="uk-UA" sz="1300" dirty="0">
                <a:latin typeface="Bahnschrift Light Condensed" panose="020B0502040204020203" pitchFamily="34" charset="0"/>
              </a:rPr>
              <a:t>Економіко-управлінські основи енергетичної безпеки в інтелектуальній та кадровій сферах.</a:t>
            </a:r>
            <a:endParaRPr lang="ru-RU" sz="1300" dirty="0">
              <a:latin typeface="Bahnschrift Light Condensed" panose="020B0502040204020203" pitchFamily="34" charset="0"/>
            </a:endParaRPr>
          </a:p>
          <a:p>
            <a:pPr lvl="0" indent="361950">
              <a:buFont typeface="+mj-lt"/>
              <a:buAutoNum type="arabicPeriod"/>
            </a:pPr>
            <a:r>
              <a:rPr lang="uk-UA" sz="1300" dirty="0">
                <a:latin typeface="Bahnschrift Light Condensed" panose="020B0502040204020203" pitchFamily="34" charset="0"/>
              </a:rPr>
              <a:t>Економіко-управлінські основи енергетичної безпеки у техніко-технологічній сфері. </a:t>
            </a:r>
            <a:endParaRPr lang="ru-RU" sz="1300" dirty="0">
              <a:latin typeface="Bahnschrift Light Condensed" panose="020B0502040204020203" pitchFamily="34" charset="0"/>
            </a:endParaRPr>
          </a:p>
          <a:p>
            <a:pPr lvl="0" indent="361950">
              <a:buFont typeface="+mj-lt"/>
              <a:buAutoNum type="arabicPeriod"/>
            </a:pPr>
            <a:r>
              <a:rPr lang="uk-UA" sz="1300" dirty="0">
                <a:latin typeface="Bahnschrift Light Condensed" panose="020B0502040204020203" pitchFamily="34" charset="0"/>
              </a:rPr>
              <a:t>Економіко-управлінські основи енергетичної безпеки у політико-правовій сфері.</a:t>
            </a:r>
            <a:endParaRPr lang="ru-RU" sz="1300" dirty="0">
              <a:latin typeface="Bahnschrift Light Condensed" panose="020B0502040204020203" pitchFamily="34" charset="0"/>
            </a:endParaRPr>
          </a:p>
          <a:p>
            <a:pPr lvl="0" indent="361950">
              <a:buFont typeface="+mj-lt"/>
              <a:buAutoNum type="arabicPeriod"/>
            </a:pPr>
            <a:r>
              <a:rPr lang="uk-UA" sz="1300" dirty="0">
                <a:latin typeface="Bahnschrift Light Condensed" panose="020B0502040204020203" pitchFamily="34" charset="0"/>
              </a:rPr>
              <a:t>Економіко-управлінські основи енергетичної безпеки в інформаційній сфері. </a:t>
            </a:r>
            <a:endParaRPr lang="ru-RU" sz="1300" dirty="0">
              <a:latin typeface="Bahnschrift Light Condensed" panose="020B0502040204020203" pitchFamily="34" charset="0"/>
            </a:endParaRPr>
          </a:p>
          <a:p>
            <a:pPr lvl="0" indent="361950">
              <a:buFont typeface="+mj-lt"/>
              <a:buAutoNum type="arabicPeriod"/>
            </a:pPr>
            <a:r>
              <a:rPr lang="uk-UA" sz="1300" dirty="0">
                <a:latin typeface="Bahnschrift Light Condensed" panose="020B0502040204020203" pitchFamily="34" charset="0"/>
              </a:rPr>
              <a:t>Економіко-управлінські основи енергетичної безпеки в екологічній сфері. </a:t>
            </a:r>
            <a:endParaRPr lang="ru-RU" sz="1300" dirty="0">
              <a:latin typeface="Bahnschrift Light Condensed" panose="020B0502040204020203" pitchFamily="34" charset="0"/>
            </a:endParaRPr>
          </a:p>
          <a:p>
            <a:pPr lvl="0" indent="361950">
              <a:buFont typeface="+mj-lt"/>
              <a:buAutoNum type="arabicPeriod"/>
            </a:pPr>
            <a:r>
              <a:rPr lang="uk-UA" sz="1300" dirty="0">
                <a:latin typeface="Bahnschrift Light Condensed" panose="020B0502040204020203" pitchFamily="34" charset="0"/>
              </a:rPr>
              <a:t>Безпека підприємства в силовій сфері. </a:t>
            </a:r>
            <a:endParaRPr lang="ru-RU" sz="1300" dirty="0">
              <a:latin typeface="Bahnschrift Light Condensed" panose="020B0502040204020203" pitchFamily="34" charset="0"/>
            </a:endParaRPr>
          </a:p>
          <a:p>
            <a:pPr lvl="0" indent="361950">
              <a:buFont typeface="+mj-lt"/>
              <a:buAutoNum type="arabicPeriod"/>
            </a:pPr>
            <a:r>
              <a:rPr lang="uk-UA" sz="1300" dirty="0">
                <a:latin typeface="Bahnschrift Light Condensed" panose="020B0502040204020203" pitchFamily="34" charset="0"/>
              </a:rPr>
              <a:t> Ринкова складова економіко-управлінські основи енергетичної безпеки </a:t>
            </a:r>
            <a:endParaRPr lang="ru-RU" sz="1300" dirty="0">
              <a:latin typeface="Bahnschrift Light Condensed" panose="020B0502040204020203" pitchFamily="34" charset="0"/>
            </a:endParaRPr>
          </a:p>
          <a:p>
            <a:pPr lvl="0" indent="361950">
              <a:buFont typeface="+mj-lt"/>
              <a:buAutoNum type="arabicPeriod"/>
            </a:pPr>
            <a:r>
              <a:rPr lang="uk-UA" sz="1300" dirty="0" err="1">
                <a:latin typeface="Bahnschrift Light Condensed" panose="020B0502040204020203" pitchFamily="34" charset="0"/>
              </a:rPr>
              <a:t>Інтерфейсна</a:t>
            </a:r>
            <a:r>
              <a:rPr lang="uk-UA" sz="1300" dirty="0">
                <a:latin typeface="Bahnschrift Light Condensed" panose="020B0502040204020203" pitchFamily="34" charset="0"/>
              </a:rPr>
              <a:t> складова економіко-управлінські основи енергетичної безпеки </a:t>
            </a:r>
            <a:endParaRPr lang="ru-RU" sz="1300" dirty="0">
              <a:latin typeface="Bahnschrift Light Condensed" panose="020B0502040204020203" pitchFamily="34" charset="0"/>
            </a:endParaRPr>
          </a:p>
          <a:p>
            <a:pPr lvl="0" indent="361950">
              <a:buFont typeface="+mj-lt"/>
              <a:buAutoNum type="arabicPeriod"/>
            </a:pPr>
            <a:endParaRPr lang="ru-RU" sz="2400" dirty="0"/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Bahnschrift Light Condensed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5CE810-4831-4AFD-B29B-07627EAFF083}"/>
              </a:ext>
            </a:extLst>
          </p:cNvPr>
          <p:cNvSpPr txBox="1"/>
          <p:nvPr/>
        </p:nvSpPr>
        <p:spPr>
          <a:xfrm>
            <a:off x="6067001" y="6350439"/>
            <a:ext cx="59360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Bahnschrift Light Condensed" panose="020B0502040204020203" pitchFamily="34" charset="0"/>
              </a:rPr>
              <a:t>Гарант </a:t>
            </a:r>
            <a:r>
              <a:rPr lang="ru-RU" sz="1600" dirty="0" err="1">
                <a:latin typeface="Bahnschrift Light Condensed" panose="020B0502040204020203" pitchFamily="34" charset="0"/>
              </a:rPr>
              <a:t>освітньої</a:t>
            </a:r>
            <a:r>
              <a:rPr lang="ru-RU" sz="1600" dirty="0">
                <a:latin typeface="Bahnschrift Light Condensed" panose="020B0502040204020203" pitchFamily="34" charset="0"/>
              </a:rPr>
              <a:t> </a:t>
            </a:r>
            <a:r>
              <a:rPr lang="ru-RU" sz="1600" dirty="0" err="1">
                <a:latin typeface="Bahnschrift Light Condensed" panose="020B0502040204020203" pitchFamily="34" charset="0"/>
              </a:rPr>
              <a:t>програми</a:t>
            </a:r>
            <a:r>
              <a:rPr lang="ru-RU" sz="1600" dirty="0">
                <a:latin typeface="Bahnschrift Light Condensed" panose="020B0502040204020203" pitchFamily="34" charset="0"/>
              </a:rPr>
              <a:t>______________Павло БУДАНОВ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DD23BF-5B12-4F62-B437-6AF935AE302F}"/>
              </a:ext>
            </a:extLst>
          </p:cNvPr>
          <p:cNvSpPr txBox="1"/>
          <p:nvPr/>
        </p:nvSpPr>
        <p:spPr>
          <a:xfrm>
            <a:off x="151844" y="6357749"/>
            <a:ext cx="56876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err="1">
                <a:latin typeface="Bahnschrift Light Condensed" panose="020B0502040204020203" pitchFamily="34" charset="0"/>
              </a:rPr>
              <a:t>Викладач______________________</a:t>
            </a:r>
            <a:r>
              <a:rPr lang="ru-RU" sz="1600" dirty="0">
                <a:latin typeface="Bahnschrift Light Condensed" panose="020B0502040204020203" pitchFamily="34" charset="0"/>
              </a:rPr>
              <a:t> </a:t>
            </a:r>
            <a:r>
              <a:rPr lang="ru-RU" sz="1600" dirty="0" err="1">
                <a:latin typeface="Bahnschrift Light Condensed" panose="020B0502040204020203" pitchFamily="34" charset="0"/>
              </a:rPr>
              <a:t>Вікторія</a:t>
            </a:r>
            <a:r>
              <a:rPr lang="ru-RU" sz="1600" dirty="0">
                <a:latin typeface="Bahnschrift Light Condensed" panose="020B0502040204020203" pitchFamily="34" charset="0"/>
              </a:rPr>
              <a:t> ЧОБІТОК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B4CDA3-5D41-4FCB-B744-D4D650E26D4C}"/>
              </a:ext>
            </a:extLst>
          </p:cNvPr>
          <p:cNvSpPr txBox="1"/>
          <p:nvPr/>
        </p:nvSpPr>
        <p:spPr>
          <a:xfrm>
            <a:off x="6115050" y="188353"/>
            <a:ext cx="598551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Bahnschrift Light Condensed" panose="020B0502040204020203" pitchFamily="34" charset="0"/>
              </a:rPr>
              <a:t>11. Історичні аспекти створення інформаційного суспільства. </a:t>
            </a:r>
          </a:p>
          <a:p>
            <a:pPr algn="just"/>
            <a:r>
              <a:rPr lang="uk-UA" sz="1400" dirty="0">
                <a:latin typeface="Bahnschrift Light Condensed" panose="020B0502040204020203" pitchFamily="34" charset="0"/>
              </a:rPr>
              <a:t>12. Суть і поняття інформації, інформаційної безпеки, захисту інформації. </a:t>
            </a:r>
          </a:p>
          <a:p>
            <a:pPr algn="just"/>
            <a:r>
              <a:rPr lang="uk-UA" sz="1400" dirty="0">
                <a:latin typeface="Bahnschrift Light Condensed" panose="020B0502040204020203" pitchFamily="34" charset="0"/>
              </a:rPr>
              <a:t>13. Класифікація і характеристика різних видів інформації. </a:t>
            </a:r>
          </a:p>
          <a:p>
            <a:pPr algn="just"/>
            <a:r>
              <a:rPr lang="uk-UA" sz="1400" dirty="0">
                <a:latin typeface="Bahnschrift Light Condensed" panose="020B0502040204020203" pitchFamily="34" charset="0"/>
              </a:rPr>
              <a:t>14. Організація та функції підрозділів технічного захисту інформації. </a:t>
            </a:r>
          </a:p>
          <a:p>
            <a:pPr algn="just"/>
            <a:r>
              <a:rPr lang="uk-UA" sz="1400" dirty="0">
                <a:latin typeface="Bahnschrift Light Condensed" panose="020B0502040204020203" pitchFamily="34" charset="0"/>
              </a:rPr>
              <a:t>15. Методи і способи захисту інформації. </a:t>
            </a:r>
          </a:p>
          <a:p>
            <a:pPr algn="just"/>
            <a:r>
              <a:rPr lang="uk-UA" sz="1400" dirty="0">
                <a:latin typeface="Bahnschrift Light Condensed" panose="020B0502040204020203" pitchFamily="34" charset="0"/>
              </a:rPr>
              <a:t>16. Специфіка технічного захисту інформації. </a:t>
            </a:r>
          </a:p>
          <a:p>
            <a:pPr algn="just"/>
            <a:r>
              <a:rPr lang="uk-UA" sz="1400" dirty="0">
                <a:latin typeface="Bahnschrift Light Condensed" panose="020B0502040204020203" pitchFamily="34" charset="0"/>
              </a:rPr>
              <a:t>17. Особливості захисту електронної корпоративної інформації. </a:t>
            </a:r>
          </a:p>
          <a:p>
            <a:pPr algn="just"/>
            <a:r>
              <a:rPr lang="uk-UA" sz="1400" dirty="0">
                <a:latin typeface="Bahnschrift Light Condensed" panose="020B0502040204020203" pitchFamily="34" charset="0"/>
              </a:rPr>
              <a:t>18. Особливості захисту інформації в різних сферах діяльності. </a:t>
            </a:r>
          </a:p>
          <a:p>
            <a:pPr algn="just"/>
            <a:r>
              <a:rPr lang="uk-UA" sz="1400" dirty="0">
                <a:latin typeface="Bahnschrift Light Condensed" panose="020B0502040204020203" pitchFamily="34" charset="0"/>
              </a:rPr>
              <a:t>19. Визначте поняття системи економічного забезпечення  енергетичної безпеки за організаційно-управлінським підходом. </a:t>
            </a:r>
          </a:p>
          <a:p>
            <a:pPr algn="just"/>
            <a:r>
              <a:rPr lang="uk-UA" sz="1400" dirty="0">
                <a:latin typeface="Bahnschrift Light Condensed" panose="020B0502040204020203" pitchFamily="34" charset="0"/>
              </a:rPr>
              <a:t>20. Охарактеризуйте основні підходи та принципи організації системи енергетичної </a:t>
            </a:r>
            <a:r>
              <a:rPr lang="uk-UA" sz="1400" dirty="0" err="1">
                <a:latin typeface="Bahnschrift Light Condensed" panose="020B0502040204020203" pitchFamily="34" charset="0"/>
              </a:rPr>
              <a:t>безпекию</a:t>
            </a:r>
            <a:endParaRPr lang="uk-UA" sz="1400" dirty="0">
              <a:latin typeface="Bahnschrift Light Condensed" panose="020B0502040204020203" pitchFamily="34" charset="0"/>
            </a:endParaRPr>
          </a:p>
          <a:p>
            <a:pPr algn="just"/>
            <a:r>
              <a:rPr lang="uk-UA" sz="1400" dirty="0">
                <a:latin typeface="Bahnschrift Light Condensed" panose="020B0502040204020203" pitchFamily="34" charset="0"/>
              </a:rPr>
              <a:t>21. Які принципи організації системи енергетичної ї безпеки підприємства є цільовими? </a:t>
            </a:r>
          </a:p>
          <a:p>
            <a:pPr algn="just"/>
            <a:r>
              <a:rPr lang="uk-UA" sz="1400" dirty="0">
                <a:latin typeface="Bahnschrift Light Condensed" panose="020B0502040204020203" pitchFamily="34" charset="0"/>
              </a:rPr>
              <a:t>22. Які принципи організації системи енергетичної безпеки підприємства є операційними? </a:t>
            </a:r>
          </a:p>
          <a:p>
            <a:pPr algn="just"/>
            <a:r>
              <a:rPr lang="uk-UA" sz="1400" dirty="0">
                <a:latin typeface="Bahnschrift Light Condensed" panose="020B0502040204020203" pitchFamily="34" charset="0"/>
              </a:rPr>
              <a:t>23.  Чому підприємство повинно мати власну, а не типову систему </a:t>
            </a:r>
            <a:r>
              <a:rPr lang="uk-UA" sz="1400" dirty="0" err="1">
                <a:latin typeface="Bahnschrift Light Condensed" panose="020B0502040204020203" pitchFamily="34" charset="0"/>
              </a:rPr>
              <a:t>економіко-управлянського</a:t>
            </a:r>
            <a:r>
              <a:rPr lang="uk-UA" sz="1400" dirty="0">
                <a:latin typeface="Bahnschrift Light Condensed" panose="020B0502040204020203" pitchFamily="34" charset="0"/>
              </a:rPr>
              <a:t> напряму енергетичної безпеки? </a:t>
            </a:r>
          </a:p>
          <a:p>
            <a:pPr algn="just"/>
            <a:r>
              <a:rPr lang="uk-UA" sz="1400" dirty="0">
                <a:latin typeface="Bahnschrift Light Condensed" panose="020B0502040204020203" pitchFamily="34" charset="0"/>
              </a:rPr>
              <a:t>24. Чому підприємству необхідно здійснювати оцінку стану енергетичної безпеки? </a:t>
            </a:r>
          </a:p>
          <a:p>
            <a:pPr algn="just"/>
            <a:r>
              <a:rPr lang="uk-UA" sz="1400" dirty="0">
                <a:latin typeface="Bahnschrift Light Condensed" panose="020B0502040204020203" pitchFamily="34" charset="0"/>
              </a:rPr>
              <a:t>25. Що таке індикатори економіко-управлінського напряму формування енергетичної безпеки підприємства? </a:t>
            </a:r>
          </a:p>
          <a:p>
            <a:pPr algn="just"/>
            <a:r>
              <a:rPr lang="uk-UA" sz="1400" dirty="0">
                <a:latin typeface="Bahnschrift Light Condensed" panose="020B0502040204020203" pitchFamily="34" charset="0"/>
              </a:rPr>
              <a:t>26. Що таке порогові та оптимальні значення індикаторів енергетичної безпеки підприємства? </a:t>
            </a:r>
          </a:p>
          <a:p>
            <a:pPr algn="just"/>
            <a:r>
              <a:rPr lang="uk-UA" sz="1400" dirty="0">
                <a:latin typeface="Bahnschrift Light Condensed" panose="020B0502040204020203" pitchFamily="34" charset="0"/>
              </a:rPr>
              <a:t> 27. За яким критерієм визначаються функціональні складові системи енергетичної безпеки підприємства? </a:t>
            </a:r>
          </a:p>
          <a:p>
            <a:pPr algn="just"/>
            <a:r>
              <a:rPr lang="uk-UA" sz="1400" dirty="0">
                <a:latin typeface="Bahnschrift Light Condensed" panose="020B0502040204020203" pitchFamily="34" charset="0"/>
              </a:rPr>
              <a:t>28. Охарактеризуйте основні функціональні складові системи енергетичної безпеки.</a:t>
            </a:r>
          </a:p>
          <a:p>
            <a:endParaRPr lang="ru-RU" sz="1200" dirty="0"/>
          </a:p>
          <a:p>
            <a:endParaRPr lang="uk-UA" sz="1200" dirty="0"/>
          </a:p>
          <a:p>
            <a:endParaRPr lang="uk-UA" sz="1200" dirty="0"/>
          </a:p>
          <a:p>
            <a:endParaRPr lang="uk-UA" sz="1200" dirty="0"/>
          </a:p>
          <a:p>
            <a:endParaRPr lang="uk-UA" sz="1200" dirty="0"/>
          </a:p>
          <a:p>
            <a:endParaRPr lang="ru-RU" sz="1200" dirty="0"/>
          </a:p>
          <a:p>
            <a:endParaRPr lang="ru-RU" sz="10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74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1380</Words>
  <Application>Microsoft Office PowerPoint</Application>
  <PresentationFormat>Широкоэкранный</PresentationFormat>
  <Paragraphs>247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Bahnschrift Light Condensed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Моделювання процесів і систем енергетичної безпеки</dc:title>
  <dc:creator>Артем Чернюк</dc:creator>
  <cp:lastModifiedBy>Артем Чернюк</cp:lastModifiedBy>
  <cp:revision>60</cp:revision>
  <dcterms:created xsi:type="dcterms:W3CDTF">2023-07-21T08:40:22Z</dcterms:created>
  <dcterms:modified xsi:type="dcterms:W3CDTF">2023-08-27T14:22:08Z</dcterms:modified>
</cp:coreProperties>
</file>